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1" r:id="rId2"/>
    <p:sldMasterId id="2147483708" r:id="rId3"/>
  </p:sldMasterIdLst>
  <p:notesMasterIdLst>
    <p:notesMasterId r:id="rId55"/>
  </p:notesMasterIdLst>
  <p:handoutMasterIdLst>
    <p:handoutMasterId r:id="rId56"/>
  </p:handoutMasterIdLst>
  <p:sldIdLst>
    <p:sldId id="256" r:id="rId4"/>
    <p:sldId id="312" r:id="rId5"/>
    <p:sldId id="324" r:id="rId6"/>
    <p:sldId id="284" r:id="rId7"/>
    <p:sldId id="285" r:id="rId8"/>
    <p:sldId id="314" r:id="rId9"/>
    <p:sldId id="315" r:id="rId10"/>
    <p:sldId id="286" r:id="rId11"/>
    <p:sldId id="333" r:id="rId12"/>
    <p:sldId id="317" r:id="rId13"/>
    <p:sldId id="318" r:id="rId14"/>
    <p:sldId id="316" r:id="rId15"/>
    <p:sldId id="288" r:id="rId16"/>
    <p:sldId id="335" r:id="rId17"/>
    <p:sldId id="334" r:id="rId18"/>
    <p:sldId id="283" r:id="rId19"/>
    <p:sldId id="336" r:id="rId20"/>
    <p:sldId id="301" r:id="rId21"/>
    <p:sldId id="299" r:id="rId22"/>
    <p:sldId id="327" r:id="rId23"/>
    <p:sldId id="325" r:id="rId24"/>
    <p:sldId id="293" r:id="rId25"/>
    <p:sldId id="328" r:id="rId26"/>
    <p:sldId id="296" r:id="rId27"/>
    <p:sldId id="260" r:id="rId28"/>
    <p:sldId id="266" r:id="rId29"/>
    <p:sldId id="264" r:id="rId30"/>
    <p:sldId id="280" r:id="rId31"/>
    <p:sldId id="272" r:id="rId32"/>
    <p:sldId id="320" r:id="rId33"/>
    <p:sldId id="319" r:id="rId34"/>
    <p:sldId id="347" r:id="rId35"/>
    <p:sldId id="348" r:id="rId36"/>
    <p:sldId id="326" r:id="rId37"/>
    <p:sldId id="346" r:id="rId38"/>
    <p:sldId id="321" r:id="rId39"/>
    <p:sldId id="322" r:id="rId40"/>
    <p:sldId id="297" r:id="rId41"/>
    <p:sldId id="298" r:id="rId42"/>
    <p:sldId id="305" r:id="rId43"/>
    <p:sldId id="292" r:id="rId44"/>
    <p:sldId id="308" r:id="rId45"/>
    <p:sldId id="329" r:id="rId46"/>
    <p:sldId id="306" r:id="rId47"/>
    <p:sldId id="342" r:id="rId48"/>
    <p:sldId id="337" r:id="rId49"/>
    <p:sldId id="344" r:id="rId50"/>
    <p:sldId id="345" r:id="rId51"/>
    <p:sldId id="339" r:id="rId52"/>
    <p:sldId id="340" r:id="rId53"/>
    <p:sldId id="343"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105"/>
    <a:srgbClr val="C45D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6" autoAdjust="0"/>
    <p:restoredTop sz="81849" autoAdjust="0"/>
  </p:normalViewPr>
  <p:slideViewPr>
    <p:cSldViewPr>
      <p:cViewPr varScale="1">
        <p:scale>
          <a:sx n="109" d="100"/>
          <a:sy n="109" d="100"/>
        </p:scale>
        <p:origin x="-18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C4C843-2787-4FD9-88FB-1131EC9436C0}" type="datetimeFigureOut">
              <a:rPr lang="fr-FR" smtClean="0"/>
              <a:t>12/06/2014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D5256D-AEBA-46AB-BCCE-DFBF208F6587}" type="slidenum">
              <a:rPr lang="fr-FR" smtClean="0"/>
              <a:t>‹N°›</a:t>
            </a:fld>
            <a:endParaRPr lang="fr-FR"/>
          </a:p>
        </p:txBody>
      </p:sp>
    </p:spTree>
    <p:extLst>
      <p:ext uri="{BB962C8B-B14F-4D97-AF65-F5344CB8AC3E}">
        <p14:creationId xmlns:p14="http://schemas.microsoft.com/office/powerpoint/2010/main" val="1751597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C1DFA5-9CA7-4D35-9965-548AA2817BDA}" type="datetimeFigureOut">
              <a:rPr lang="fr-FR" smtClean="0"/>
              <a:t>12/06/2014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D428D-C1A1-4306-A659-94AB51BC70F9}" type="slidenum">
              <a:rPr lang="fr-FR" smtClean="0"/>
              <a:t>‹N°›</a:t>
            </a:fld>
            <a:endParaRPr lang="fr-FR"/>
          </a:p>
        </p:txBody>
      </p:sp>
    </p:spTree>
    <p:extLst>
      <p:ext uri="{BB962C8B-B14F-4D97-AF65-F5344CB8AC3E}">
        <p14:creationId xmlns:p14="http://schemas.microsoft.com/office/powerpoint/2010/main" val="74784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hal.archives-ouvertes.f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t>4</a:t>
            </a:fld>
            <a:endParaRPr lang="fr-FR"/>
          </a:p>
        </p:txBody>
      </p:sp>
    </p:spTree>
    <p:extLst>
      <p:ext uri="{BB962C8B-B14F-4D97-AF65-F5344CB8AC3E}">
        <p14:creationId xmlns:p14="http://schemas.microsoft.com/office/powerpoint/2010/main" val="2926889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eaLnBrk="1" hangingPunct="1">
              <a:buFont typeface="Wingdings" pitchFamily="2" charset="2"/>
              <a:buChar char="§"/>
            </a:pPr>
            <a:endParaRPr lang="fr-FR" dirty="0" smtClean="0"/>
          </a:p>
        </p:txBody>
      </p:sp>
      <p:sp>
        <p:nvSpPr>
          <p:cNvPr id="4" name="Espace réservé du numéro de diapositive 3"/>
          <p:cNvSpPr>
            <a:spLocks noGrp="1"/>
          </p:cNvSpPr>
          <p:nvPr>
            <p:ph type="sldNum" sz="quarter" idx="10"/>
          </p:nvPr>
        </p:nvSpPr>
        <p:spPr/>
        <p:txBody>
          <a:bodyPr/>
          <a:lstStyle/>
          <a:p>
            <a:fld id="{33E744B8-9D67-4CA6-A53F-953F9AF0DF3C}" type="slidenum">
              <a:rPr lang="fr-FR" smtClean="0"/>
              <a:t>19</a:t>
            </a:fld>
            <a:endParaRPr lang="fr-FR"/>
          </a:p>
        </p:txBody>
      </p:sp>
    </p:spTree>
    <p:extLst>
      <p:ext uri="{BB962C8B-B14F-4D97-AF65-F5344CB8AC3E}">
        <p14:creationId xmlns:p14="http://schemas.microsoft.com/office/powerpoint/2010/main" val="839001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t>21</a:t>
            </a:fld>
            <a:endParaRPr lang="fr-FR"/>
          </a:p>
        </p:txBody>
      </p:sp>
    </p:spTree>
    <p:extLst>
      <p:ext uri="{BB962C8B-B14F-4D97-AF65-F5344CB8AC3E}">
        <p14:creationId xmlns:p14="http://schemas.microsoft.com/office/powerpoint/2010/main" val="5889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t>22</a:t>
            </a:fld>
            <a:endParaRPr lang="fr-FR"/>
          </a:p>
        </p:txBody>
      </p:sp>
    </p:spTree>
    <p:extLst>
      <p:ext uri="{BB962C8B-B14F-4D97-AF65-F5344CB8AC3E}">
        <p14:creationId xmlns:p14="http://schemas.microsoft.com/office/powerpoint/2010/main" val="1113913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sldNum" sz="quarter"/>
          </p:nvPr>
        </p:nvSpPr>
        <p:spPr>
          <a:noFill/>
        </p:spPr>
        <p:txBody>
          <a:bodyPr/>
          <a:lstStyle>
            <a:lvl1pPr eaLnBrk="0" hangingPunct="0">
              <a:tabLst>
                <a:tab pos="0" algn="l"/>
                <a:tab pos="426288" algn="l"/>
                <a:tab pos="854089" algn="l"/>
                <a:tab pos="1281887" algn="l"/>
                <a:tab pos="1709688" algn="l"/>
                <a:tab pos="2137487" algn="l"/>
                <a:tab pos="2565287" algn="l"/>
                <a:tab pos="2993086" algn="l"/>
                <a:tab pos="3420887" algn="l"/>
                <a:tab pos="3848686" algn="l"/>
                <a:tab pos="4276486" algn="l"/>
                <a:tab pos="4704285" algn="l"/>
                <a:tab pos="5132086" algn="l"/>
                <a:tab pos="5559884" algn="l"/>
                <a:tab pos="5987684" algn="l"/>
                <a:tab pos="6415484" algn="l"/>
                <a:tab pos="6843284" algn="l"/>
                <a:tab pos="7271083" algn="l"/>
                <a:tab pos="7698883" algn="l"/>
                <a:tab pos="8126683" algn="l"/>
                <a:tab pos="8554482" algn="l"/>
              </a:tabLst>
              <a:defRPr>
                <a:solidFill>
                  <a:schemeClr val="bg1"/>
                </a:solidFill>
                <a:latin typeface="Arial" charset="0"/>
                <a:ea typeface="Lucida Sans Unicode" pitchFamily="34" charset="0"/>
                <a:cs typeface="Lucida Sans Unicode" pitchFamily="34" charset="0"/>
              </a:defRPr>
            </a:lvl1pPr>
            <a:lvl2pPr marL="707457" indent="-272099" eaLnBrk="0" hangingPunct="0">
              <a:tabLst>
                <a:tab pos="0" algn="l"/>
                <a:tab pos="426288" algn="l"/>
                <a:tab pos="854089" algn="l"/>
                <a:tab pos="1281887" algn="l"/>
                <a:tab pos="1709688" algn="l"/>
                <a:tab pos="2137487" algn="l"/>
                <a:tab pos="2565287" algn="l"/>
                <a:tab pos="2993086" algn="l"/>
                <a:tab pos="3420887" algn="l"/>
                <a:tab pos="3848686" algn="l"/>
                <a:tab pos="4276486" algn="l"/>
                <a:tab pos="4704285" algn="l"/>
                <a:tab pos="5132086" algn="l"/>
                <a:tab pos="5559884" algn="l"/>
                <a:tab pos="5987684" algn="l"/>
                <a:tab pos="6415484" algn="l"/>
                <a:tab pos="6843284" algn="l"/>
                <a:tab pos="7271083" algn="l"/>
                <a:tab pos="7698883" algn="l"/>
                <a:tab pos="8126683" algn="l"/>
                <a:tab pos="8554482" algn="l"/>
              </a:tabLst>
              <a:defRPr>
                <a:solidFill>
                  <a:schemeClr val="bg1"/>
                </a:solidFill>
                <a:latin typeface="Arial" charset="0"/>
                <a:ea typeface="Lucida Sans Unicode" pitchFamily="34" charset="0"/>
                <a:cs typeface="Lucida Sans Unicode" pitchFamily="34" charset="0"/>
              </a:defRPr>
            </a:lvl2pPr>
            <a:lvl3pPr eaLnBrk="0" hangingPunct="0">
              <a:tabLst>
                <a:tab pos="0" algn="l"/>
                <a:tab pos="426288" algn="l"/>
                <a:tab pos="854089" algn="l"/>
                <a:tab pos="1281887" algn="l"/>
                <a:tab pos="1709688" algn="l"/>
                <a:tab pos="2137487" algn="l"/>
                <a:tab pos="2565287" algn="l"/>
                <a:tab pos="2993086" algn="l"/>
                <a:tab pos="3420887" algn="l"/>
                <a:tab pos="3848686" algn="l"/>
                <a:tab pos="4276486" algn="l"/>
                <a:tab pos="4704285" algn="l"/>
                <a:tab pos="5132086" algn="l"/>
                <a:tab pos="5559884" algn="l"/>
                <a:tab pos="5987684" algn="l"/>
                <a:tab pos="6415484" algn="l"/>
                <a:tab pos="6843284" algn="l"/>
                <a:tab pos="7271083" algn="l"/>
                <a:tab pos="7698883" algn="l"/>
                <a:tab pos="8126683" algn="l"/>
                <a:tab pos="8554482" algn="l"/>
              </a:tabLst>
              <a:defRPr>
                <a:solidFill>
                  <a:schemeClr val="bg1"/>
                </a:solidFill>
                <a:latin typeface="Arial" charset="0"/>
                <a:ea typeface="Lucida Sans Unicode" pitchFamily="34" charset="0"/>
                <a:cs typeface="Lucida Sans Unicode" pitchFamily="34" charset="0"/>
              </a:defRPr>
            </a:lvl3pPr>
            <a:lvl4pPr eaLnBrk="0" hangingPunct="0">
              <a:tabLst>
                <a:tab pos="0" algn="l"/>
                <a:tab pos="426288" algn="l"/>
                <a:tab pos="854089" algn="l"/>
                <a:tab pos="1281887" algn="l"/>
                <a:tab pos="1709688" algn="l"/>
                <a:tab pos="2137487" algn="l"/>
                <a:tab pos="2565287" algn="l"/>
                <a:tab pos="2993086" algn="l"/>
                <a:tab pos="3420887" algn="l"/>
                <a:tab pos="3848686" algn="l"/>
                <a:tab pos="4276486" algn="l"/>
                <a:tab pos="4704285" algn="l"/>
                <a:tab pos="5132086" algn="l"/>
                <a:tab pos="5559884" algn="l"/>
                <a:tab pos="5987684" algn="l"/>
                <a:tab pos="6415484" algn="l"/>
                <a:tab pos="6843284" algn="l"/>
                <a:tab pos="7271083" algn="l"/>
                <a:tab pos="7698883" algn="l"/>
                <a:tab pos="8126683" algn="l"/>
                <a:tab pos="8554482" algn="l"/>
              </a:tabLst>
              <a:defRPr>
                <a:solidFill>
                  <a:schemeClr val="bg1"/>
                </a:solidFill>
                <a:latin typeface="Arial" charset="0"/>
                <a:ea typeface="Lucida Sans Unicode" pitchFamily="34" charset="0"/>
                <a:cs typeface="Lucida Sans Unicode" pitchFamily="34" charset="0"/>
              </a:defRPr>
            </a:lvl4pPr>
            <a:lvl5pPr eaLnBrk="0" hangingPunct="0">
              <a:tabLst>
                <a:tab pos="0" algn="l"/>
                <a:tab pos="426288" algn="l"/>
                <a:tab pos="854089" algn="l"/>
                <a:tab pos="1281887" algn="l"/>
                <a:tab pos="1709688" algn="l"/>
                <a:tab pos="2137487" algn="l"/>
                <a:tab pos="2565287" algn="l"/>
                <a:tab pos="2993086" algn="l"/>
                <a:tab pos="3420887" algn="l"/>
                <a:tab pos="3848686" algn="l"/>
                <a:tab pos="4276486" algn="l"/>
                <a:tab pos="4704285" algn="l"/>
                <a:tab pos="5132086" algn="l"/>
                <a:tab pos="5559884" algn="l"/>
                <a:tab pos="5987684" algn="l"/>
                <a:tab pos="6415484" algn="l"/>
                <a:tab pos="6843284" algn="l"/>
                <a:tab pos="7271083" algn="l"/>
                <a:tab pos="7698883" algn="l"/>
                <a:tab pos="8126683" algn="l"/>
                <a:tab pos="8554482" algn="l"/>
              </a:tabLst>
              <a:defRPr>
                <a:solidFill>
                  <a:schemeClr val="bg1"/>
                </a:solidFill>
                <a:latin typeface="Arial" charset="0"/>
                <a:ea typeface="Lucida Sans Unicode" pitchFamily="34" charset="0"/>
                <a:cs typeface="Lucida Sans Unicode" pitchFamily="34" charset="0"/>
              </a:defRPr>
            </a:lvl5pPr>
            <a:lvl6pPr marL="2394469" indent="-217679" defTabSz="427800" eaLnBrk="0" fontAlgn="base" hangingPunct="0">
              <a:lnSpc>
                <a:spcPct val="93000"/>
              </a:lnSpc>
              <a:spcBef>
                <a:spcPct val="0"/>
              </a:spcBef>
              <a:spcAft>
                <a:spcPct val="0"/>
              </a:spcAft>
              <a:buClr>
                <a:srgbClr val="000000"/>
              </a:buClr>
              <a:buSzPct val="100000"/>
              <a:buFont typeface="Times New Roman" pitchFamily="18" charset="0"/>
              <a:tabLst>
                <a:tab pos="0" algn="l"/>
                <a:tab pos="426288" algn="l"/>
                <a:tab pos="854089" algn="l"/>
                <a:tab pos="1281887" algn="l"/>
                <a:tab pos="1709688" algn="l"/>
                <a:tab pos="2137487" algn="l"/>
                <a:tab pos="2565287" algn="l"/>
                <a:tab pos="2993086" algn="l"/>
                <a:tab pos="3420887" algn="l"/>
                <a:tab pos="3848686" algn="l"/>
                <a:tab pos="4276486" algn="l"/>
                <a:tab pos="4704285" algn="l"/>
                <a:tab pos="5132086" algn="l"/>
                <a:tab pos="5559884" algn="l"/>
                <a:tab pos="5987684" algn="l"/>
                <a:tab pos="6415484" algn="l"/>
                <a:tab pos="6843284" algn="l"/>
                <a:tab pos="7271083" algn="l"/>
                <a:tab pos="7698883" algn="l"/>
                <a:tab pos="8126683" algn="l"/>
                <a:tab pos="8554482" algn="l"/>
              </a:tabLst>
              <a:defRPr>
                <a:solidFill>
                  <a:schemeClr val="bg1"/>
                </a:solidFill>
                <a:latin typeface="Arial" charset="0"/>
                <a:ea typeface="Lucida Sans Unicode" pitchFamily="34" charset="0"/>
                <a:cs typeface="Lucida Sans Unicode" pitchFamily="34" charset="0"/>
              </a:defRPr>
            </a:lvl6pPr>
            <a:lvl7pPr marL="2829827" indent="-217679" defTabSz="427800" eaLnBrk="0" fontAlgn="base" hangingPunct="0">
              <a:lnSpc>
                <a:spcPct val="93000"/>
              </a:lnSpc>
              <a:spcBef>
                <a:spcPct val="0"/>
              </a:spcBef>
              <a:spcAft>
                <a:spcPct val="0"/>
              </a:spcAft>
              <a:buClr>
                <a:srgbClr val="000000"/>
              </a:buClr>
              <a:buSzPct val="100000"/>
              <a:buFont typeface="Times New Roman" pitchFamily="18" charset="0"/>
              <a:tabLst>
                <a:tab pos="0" algn="l"/>
                <a:tab pos="426288" algn="l"/>
                <a:tab pos="854089" algn="l"/>
                <a:tab pos="1281887" algn="l"/>
                <a:tab pos="1709688" algn="l"/>
                <a:tab pos="2137487" algn="l"/>
                <a:tab pos="2565287" algn="l"/>
                <a:tab pos="2993086" algn="l"/>
                <a:tab pos="3420887" algn="l"/>
                <a:tab pos="3848686" algn="l"/>
                <a:tab pos="4276486" algn="l"/>
                <a:tab pos="4704285" algn="l"/>
                <a:tab pos="5132086" algn="l"/>
                <a:tab pos="5559884" algn="l"/>
                <a:tab pos="5987684" algn="l"/>
                <a:tab pos="6415484" algn="l"/>
                <a:tab pos="6843284" algn="l"/>
                <a:tab pos="7271083" algn="l"/>
                <a:tab pos="7698883" algn="l"/>
                <a:tab pos="8126683" algn="l"/>
                <a:tab pos="8554482" algn="l"/>
              </a:tabLst>
              <a:defRPr>
                <a:solidFill>
                  <a:schemeClr val="bg1"/>
                </a:solidFill>
                <a:latin typeface="Arial" charset="0"/>
                <a:ea typeface="Lucida Sans Unicode" pitchFamily="34" charset="0"/>
                <a:cs typeface="Lucida Sans Unicode" pitchFamily="34" charset="0"/>
              </a:defRPr>
            </a:lvl7pPr>
            <a:lvl8pPr marL="3265185" indent="-217679" defTabSz="427800" eaLnBrk="0" fontAlgn="base" hangingPunct="0">
              <a:lnSpc>
                <a:spcPct val="93000"/>
              </a:lnSpc>
              <a:spcBef>
                <a:spcPct val="0"/>
              </a:spcBef>
              <a:spcAft>
                <a:spcPct val="0"/>
              </a:spcAft>
              <a:buClr>
                <a:srgbClr val="000000"/>
              </a:buClr>
              <a:buSzPct val="100000"/>
              <a:buFont typeface="Times New Roman" pitchFamily="18" charset="0"/>
              <a:tabLst>
                <a:tab pos="0" algn="l"/>
                <a:tab pos="426288" algn="l"/>
                <a:tab pos="854089" algn="l"/>
                <a:tab pos="1281887" algn="l"/>
                <a:tab pos="1709688" algn="l"/>
                <a:tab pos="2137487" algn="l"/>
                <a:tab pos="2565287" algn="l"/>
                <a:tab pos="2993086" algn="l"/>
                <a:tab pos="3420887" algn="l"/>
                <a:tab pos="3848686" algn="l"/>
                <a:tab pos="4276486" algn="l"/>
                <a:tab pos="4704285" algn="l"/>
                <a:tab pos="5132086" algn="l"/>
                <a:tab pos="5559884" algn="l"/>
                <a:tab pos="5987684" algn="l"/>
                <a:tab pos="6415484" algn="l"/>
                <a:tab pos="6843284" algn="l"/>
                <a:tab pos="7271083" algn="l"/>
                <a:tab pos="7698883" algn="l"/>
                <a:tab pos="8126683" algn="l"/>
                <a:tab pos="8554482" algn="l"/>
              </a:tabLst>
              <a:defRPr>
                <a:solidFill>
                  <a:schemeClr val="bg1"/>
                </a:solidFill>
                <a:latin typeface="Arial" charset="0"/>
                <a:ea typeface="Lucida Sans Unicode" pitchFamily="34" charset="0"/>
                <a:cs typeface="Lucida Sans Unicode" pitchFamily="34" charset="0"/>
              </a:defRPr>
            </a:lvl8pPr>
            <a:lvl9pPr marL="3700543" indent="-217679" defTabSz="427800" eaLnBrk="0" fontAlgn="base" hangingPunct="0">
              <a:lnSpc>
                <a:spcPct val="93000"/>
              </a:lnSpc>
              <a:spcBef>
                <a:spcPct val="0"/>
              </a:spcBef>
              <a:spcAft>
                <a:spcPct val="0"/>
              </a:spcAft>
              <a:buClr>
                <a:srgbClr val="000000"/>
              </a:buClr>
              <a:buSzPct val="100000"/>
              <a:buFont typeface="Times New Roman" pitchFamily="18" charset="0"/>
              <a:tabLst>
                <a:tab pos="0" algn="l"/>
                <a:tab pos="426288" algn="l"/>
                <a:tab pos="854089" algn="l"/>
                <a:tab pos="1281887" algn="l"/>
                <a:tab pos="1709688" algn="l"/>
                <a:tab pos="2137487" algn="l"/>
                <a:tab pos="2565287" algn="l"/>
                <a:tab pos="2993086" algn="l"/>
                <a:tab pos="3420887" algn="l"/>
                <a:tab pos="3848686" algn="l"/>
                <a:tab pos="4276486" algn="l"/>
                <a:tab pos="4704285" algn="l"/>
                <a:tab pos="5132086" algn="l"/>
                <a:tab pos="5559884" algn="l"/>
                <a:tab pos="5987684" algn="l"/>
                <a:tab pos="6415484" algn="l"/>
                <a:tab pos="6843284" algn="l"/>
                <a:tab pos="7271083" algn="l"/>
                <a:tab pos="7698883" algn="l"/>
                <a:tab pos="8126683" algn="l"/>
                <a:tab pos="8554482" algn="l"/>
              </a:tabLst>
              <a:defRPr>
                <a:solidFill>
                  <a:schemeClr val="bg1"/>
                </a:solidFill>
                <a:latin typeface="Arial" charset="0"/>
                <a:ea typeface="Lucida Sans Unicode" pitchFamily="34" charset="0"/>
                <a:cs typeface="Lucida Sans Unicode" pitchFamily="34" charset="0"/>
              </a:defRPr>
            </a:lvl9pPr>
          </a:lstStyle>
          <a:p>
            <a:pPr eaLnBrk="1" hangingPunct="1"/>
            <a:fld id="{9DD74F8E-48EF-4FE3-8444-2DEB64397EF8}" type="slidenum">
              <a:rPr lang="en-GB">
                <a:solidFill>
                  <a:srgbClr val="000000"/>
                </a:solidFill>
              </a:rPr>
              <a:pPr eaLnBrk="1" hangingPunct="1"/>
              <a:t>23</a:t>
            </a:fld>
            <a:endParaRPr lang="en-GB">
              <a:solidFill>
                <a:srgbClr val="000000"/>
              </a:solidFill>
            </a:endParaRPr>
          </a:p>
        </p:txBody>
      </p:sp>
      <p:sp>
        <p:nvSpPr>
          <p:cNvPr id="46083" name="Rectangle 2"/>
          <p:cNvSpPr>
            <a:spLocks noGrp="1" noRot="1" noChangeAspect="1" noChangeArrowheads="1" noTextEdit="1"/>
          </p:cNvSpPr>
          <p:nvPr>
            <p:ph type="sldImg"/>
          </p:nvPr>
        </p:nvSpPr>
        <p:spPr>
          <a:xfrm>
            <a:off x="1144588" y="685800"/>
            <a:ext cx="4568825" cy="3427413"/>
          </a:xfrm>
        </p:spPr>
      </p:sp>
      <p:sp>
        <p:nvSpPr>
          <p:cNvPr id="46084" name="Rectangle 3"/>
          <p:cNvSpPr>
            <a:spLocks noGrp="1" noChangeArrowheads="1"/>
          </p:cNvSpPr>
          <p:nvPr>
            <p:ph type="body" idx="1"/>
          </p:nvPr>
        </p:nvSpPr>
        <p:spPr>
          <a:xfrm>
            <a:off x="914186" y="4342451"/>
            <a:ext cx="5029635" cy="4115824"/>
          </a:xfrm>
          <a:noFill/>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t>24</a:t>
            </a:fld>
            <a:endParaRPr lang="fr-FR"/>
          </a:p>
        </p:txBody>
      </p:sp>
    </p:spTree>
    <p:extLst>
      <p:ext uri="{BB962C8B-B14F-4D97-AF65-F5344CB8AC3E}">
        <p14:creationId xmlns:p14="http://schemas.microsoft.com/office/powerpoint/2010/main" val="4108108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b="1" dirty="0" smtClean="0"/>
              <a:t>Visibilité institutionnelle.</a:t>
            </a:r>
            <a:r>
              <a:rPr lang="fr-FR" b="1" baseline="0" dirty="0" smtClean="0"/>
              <a:t> Adapté à l’organisation de la recherche française : intérêt des portails et collections</a:t>
            </a:r>
            <a:endParaRPr lang="fr-FR" b="1"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t>25</a:t>
            </a:fld>
            <a:endParaRPr lang="fr-FR"/>
          </a:p>
        </p:txBody>
      </p:sp>
    </p:spTree>
    <p:extLst>
      <p:ext uri="{BB962C8B-B14F-4D97-AF65-F5344CB8AC3E}">
        <p14:creationId xmlns:p14="http://schemas.microsoft.com/office/powerpoint/2010/main" val="2886619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smtClean="0"/>
              <a:t>Visibilité</a:t>
            </a:r>
            <a:r>
              <a:rPr lang="fr-FR" baseline="0" dirty="0" smtClean="0"/>
              <a:t> de la discipline</a:t>
            </a:r>
            <a:endParaRPr lang="fr-FR"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t>26</a:t>
            </a:fld>
            <a:endParaRPr lang="fr-FR"/>
          </a:p>
        </p:txBody>
      </p:sp>
    </p:spTree>
    <p:extLst>
      <p:ext uri="{BB962C8B-B14F-4D97-AF65-F5344CB8AC3E}">
        <p14:creationId xmlns:p14="http://schemas.microsoft.com/office/powerpoint/2010/main" val="2612349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smtClean="0"/>
              <a:t>Le</a:t>
            </a:r>
            <a:r>
              <a:rPr lang="fr-FR" baseline="0" dirty="0" smtClean="0"/>
              <a:t> critère d’entrée = tamponnage de la collection peut être une ANR ou un projet </a:t>
            </a:r>
            <a:r>
              <a:rPr lang="fr-FR" baseline="0" dirty="0" err="1" smtClean="0"/>
              <a:t>europen</a:t>
            </a:r>
            <a:r>
              <a:rPr lang="fr-FR" baseline="0" dirty="0" smtClean="0"/>
              <a:t> :</a:t>
            </a:r>
          </a:p>
          <a:p>
            <a:r>
              <a:rPr lang="fr-FR" baseline="0" dirty="0" smtClean="0"/>
              <a:t>Bouvard et Pécuchet</a:t>
            </a:r>
          </a:p>
          <a:p>
            <a:r>
              <a:rPr lang="fr-FR" baseline="0" dirty="0" smtClean="0"/>
              <a:t>LASCAUX</a:t>
            </a:r>
            <a:endParaRPr lang="fr-FR"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t>27</a:t>
            </a:fld>
            <a:endParaRPr lang="fr-FR"/>
          </a:p>
        </p:txBody>
      </p:sp>
    </p:spTree>
    <p:extLst>
      <p:ext uri="{BB962C8B-B14F-4D97-AF65-F5344CB8AC3E}">
        <p14:creationId xmlns:p14="http://schemas.microsoft.com/office/powerpoint/2010/main" val="1721200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URL simple et stable</a:t>
            </a:r>
          </a:p>
          <a:p>
            <a:r>
              <a:rPr lang="fr-FR" dirty="0" smtClean="0"/>
              <a:t>Personnalisation de la collection</a:t>
            </a:r>
            <a:endParaRPr lang="fr-FR"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t>28</a:t>
            </a:fld>
            <a:endParaRPr lang="fr-FR"/>
          </a:p>
        </p:txBody>
      </p:sp>
    </p:spTree>
    <p:extLst>
      <p:ext uri="{BB962C8B-B14F-4D97-AF65-F5344CB8AC3E}">
        <p14:creationId xmlns:p14="http://schemas.microsoft.com/office/powerpoint/2010/main" val="1686317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Du</a:t>
            </a:r>
            <a:r>
              <a:rPr lang="fr-FR" baseline="0" dirty="0" smtClean="0"/>
              <a:t> programme européen</a:t>
            </a:r>
            <a:endParaRPr lang="fr-FR"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t>29</a:t>
            </a:fld>
            <a:endParaRPr lang="fr-FR"/>
          </a:p>
        </p:txBody>
      </p:sp>
    </p:spTree>
    <p:extLst>
      <p:ext uri="{BB962C8B-B14F-4D97-AF65-F5344CB8AC3E}">
        <p14:creationId xmlns:p14="http://schemas.microsoft.com/office/powerpoint/2010/main" val="13563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t>5</a:t>
            </a:fld>
            <a:endParaRPr lang="fr-FR"/>
          </a:p>
        </p:txBody>
      </p:sp>
    </p:spTree>
    <p:extLst>
      <p:ext uri="{BB962C8B-B14F-4D97-AF65-F5344CB8AC3E}">
        <p14:creationId xmlns:p14="http://schemas.microsoft.com/office/powerpoint/2010/main" val="58898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t>42</a:t>
            </a:fld>
            <a:endParaRPr lang="fr-FR"/>
          </a:p>
        </p:txBody>
      </p:sp>
    </p:spTree>
    <p:extLst>
      <p:ext uri="{BB962C8B-B14F-4D97-AF65-F5344CB8AC3E}">
        <p14:creationId xmlns:p14="http://schemas.microsoft.com/office/powerpoint/2010/main" val="325112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t>44</a:t>
            </a:fld>
            <a:endParaRPr lang="fr-FR"/>
          </a:p>
        </p:txBody>
      </p:sp>
    </p:spTree>
    <p:extLst>
      <p:ext uri="{BB962C8B-B14F-4D97-AF65-F5344CB8AC3E}">
        <p14:creationId xmlns:p14="http://schemas.microsoft.com/office/powerpoint/2010/main" val="2090115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comptes HAL seront gérés par un système CAS et, à terme, on utilisera la fédération d’authentification RENATER</a:t>
            </a:r>
          </a:p>
          <a:p>
            <a:endParaRPr lang="fr-FR" dirty="0" smtClean="0"/>
          </a:p>
          <a:p>
            <a:r>
              <a:rPr lang="fr-FR" dirty="0" smtClean="0"/>
              <a:t>Champs spécifiques : </a:t>
            </a:r>
            <a:r>
              <a:rPr lang="fr-FR" dirty="0" err="1" smtClean="0"/>
              <a:t>càd</a:t>
            </a:r>
            <a:r>
              <a:rPr lang="fr-FR" baseline="0" dirty="0" smtClean="0"/>
              <a:t> qu’on aura par exemple des champs spécifiques sur HAL, HAL-SHS (domaines par exemple) et </a:t>
            </a:r>
            <a:r>
              <a:rPr lang="fr-FR" baseline="0" dirty="0" err="1" smtClean="0"/>
              <a:t>episciences</a:t>
            </a:r>
            <a:endParaRPr lang="fr-FR" baseline="0" dirty="0" smtClean="0"/>
          </a:p>
          <a:p>
            <a:r>
              <a:rPr lang="fr-FR" sz="1200" kern="1200" dirty="0" smtClean="0">
                <a:solidFill>
                  <a:schemeClr val="tx1"/>
                </a:solidFill>
                <a:effectLst/>
                <a:latin typeface="+mn-lt"/>
                <a:ea typeface="+mn-ea"/>
                <a:cs typeface="+mn-cs"/>
              </a:rPr>
              <a:t>Profil : Il peut être utilisé aussi pour afficher une fonction que vous avez dans HAL : référent labo par ex</a:t>
            </a:r>
            <a:endParaRPr lang="fr-FR" dirty="0"/>
          </a:p>
        </p:txBody>
      </p:sp>
      <p:sp>
        <p:nvSpPr>
          <p:cNvPr id="4" name="Espace réservé du numéro de diapositive 3"/>
          <p:cNvSpPr>
            <a:spLocks noGrp="1"/>
          </p:cNvSpPr>
          <p:nvPr>
            <p:ph type="sldNum" sz="quarter" idx="10"/>
          </p:nvPr>
        </p:nvSpPr>
        <p:spPr/>
        <p:txBody>
          <a:bodyPr/>
          <a:lstStyle/>
          <a:p>
            <a:fld id="{F5ED0610-56BA-4770-B61C-9FA6EB818D61}" type="slidenum">
              <a:rPr lang="fr-FR" smtClean="0"/>
              <a:t>46</a:t>
            </a:fld>
            <a:endParaRPr lang="fr-FR"/>
          </a:p>
        </p:txBody>
      </p:sp>
    </p:spTree>
    <p:extLst>
      <p:ext uri="{BB962C8B-B14F-4D97-AF65-F5344CB8AC3E}">
        <p14:creationId xmlns:p14="http://schemas.microsoft.com/office/powerpoint/2010/main" val="817937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smtClean="0"/>
              <a:t>Permet de rassembler</a:t>
            </a:r>
            <a:r>
              <a:rPr lang="fr-FR" baseline="0" dirty="0" smtClean="0"/>
              <a:t> plusieurs éléments : éléments de la carrière, publications, disciplines, </a:t>
            </a:r>
            <a:r>
              <a:rPr lang="fr-FR" baseline="0" dirty="0" err="1" smtClean="0"/>
              <a:t>mots-clé</a:t>
            </a:r>
            <a:r>
              <a:rPr lang="fr-FR" baseline="0" dirty="0" smtClean="0"/>
              <a:t>, labo, co-auteurs </a:t>
            </a:r>
            <a:r>
              <a:rPr lang="fr-FR" baseline="0" dirty="0" err="1" smtClean="0"/>
              <a:t>etc</a:t>
            </a:r>
            <a:endParaRPr lang="fr-FR"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t>47</a:t>
            </a:fld>
            <a:endParaRPr lang="fr-FR"/>
          </a:p>
        </p:txBody>
      </p:sp>
    </p:spTree>
    <p:extLst>
      <p:ext uri="{BB962C8B-B14F-4D97-AF65-F5344CB8AC3E}">
        <p14:creationId xmlns:p14="http://schemas.microsoft.com/office/powerpoint/2010/main" val="266606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t>48</a:t>
            </a:fld>
            <a:endParaRPr lang="fr-FR"/>
          </a:p>
        </p:txBody>
      </p:sp>
    </p:spTree>
    <p:extLst>
      <p:ext uri="{BB962C8B-B14F-4D97-AF65-F5344CB8AC3E}">
        <p14:creationId xmlns:p14="http://schemas.microsoft.com/office/powerpoint/2010/main" val="2004851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ED0610-56BA-4770-B61C-9FA6EB818D61}" type="slidenum">
              <a:rPr lang="fr-FR" smtClean="0"/>
              <a:t>49</a:t>
            </a:fld>
            <a:endParaRPr lang="fr-FR"/>
          </a:p>
        </p:txBody>
      </p:sp>
    </p:spTree>
    <p:extLst>
      <p:ext uri="{BB962C8B-B14F-4D97-AF65-F5344CB8AC3E}">
        <p14:creationId xmlns:p14="http://schemas.microsoft.com/office/powerpoint/2010/main" val="4072168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avantages sont :</a:t>
            </a:r>
          </a:p>
          <a:p>
            <a:r>
              <a:rPr lang="fr-FR" dirty="0" smtClean="0"/>
              <a:t> </a:t>
            </a:r>
          </a:p>
          <a:p>
            <a:r>
              <a:rPr lang="fr-FR" dirty="0" smtClean="0"/>
              <a:t>les </a:t>
            </a:r>
            <a:r>
              <a:rPr lang="fr-FR" dirty="0" err="1" smtClean="0"/>
              <a:t>facets</a:t>
            </a:r>
            <a:endParaRPr lang="fr-FR" dirty="0" smtClean="0"/>
          </a:p>
          <a:p>
            <a:r>
              <a:rPr lang="fr-FR" dirty="0" smtClean="0"/>
              <a:t>les intersections de </a:t>
            </a:r>
            <a:r>
              <a:rPr lang="fr-FR" dirty="0" err="1" smtClean="0"/>
              <a:t>facets</a:t>
            </a:r>
            <a:endParaRPr lang="fr-FR" dirty="0" smtClean="0"/>
          </a:p>
          <a:p>
            <a:r>
              <a:rPr lang="fr-FR" dirty="0" smtClean="0"/>
              <a:t>proposer des mots clés similaires</a:t>
            </a:r>
          </a:p>
          <a:p>
            <a:r>
              <a:rPr lang="fr-FR" dirty="0" smtClean="0"/>
              <a:t>correction orthographique dans la recherche</a:t>
            </a:r>
          </a:p>
          <a:p>
            <a:endParaRPr lang="fr-FR" dirty="0"/>
          </a:p>
        </p:txBody>
      </p:sp>
      <p:sp>
        <p:nvSpPr>
          <p:cNvPr id="4" name="Espace réservé du numéro de diapositive 3"/>
          <p:cNvSpPr>
            <a:spLocks noGrp="1"/>
          </p:cNvSpPr>
          <p:nvPr>
            <p:ph type="sldNum" sz="quarter" idx="10"/>
          </p:nvPr>
        </p:nvSpPr>
        <p:spPr/>
        <p:txBody>
          <a:bodyPr/>
          <a:lstStyle/>
          <a:p>
            <a:fld id="{F5ED0610-56BA-4770-B61C-9FA6EB818D61}" type="slidenum">
              <a:rPr lang="fr-FR" smtClean="0"/>
              <a:t>50</a:t>
            </a:fld>
            <a:endParaRPr lang="fr-FR"/>
          </a:p>
        </p:txBody>
      </p:sp>
    </p:spTree>
    <p:extLst>
      <p:ext uri="{BB962C8B-B14F-4D97-AF65-F5344CB8AC3E}">
        <p14:creationId xmlns:p14="http://schemas.microsoft.com/office/powerpoint/2010/main" val="6158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processus en deux étapes est prévu (p. 6 et suivantes des Guidelines…).</a:t>
            </a:r>
            <a:br>
              <a:rPr lang="fr-FR" dirty="0" smtClean="0"/>
            </a:br>
            <a:r>
              <a:rPr lang="fr-FR" dirty="0" smtClean="0"/>
              <a:t>-    </a:t>
            </a:r>
            <a:r>
              <a:rPr lang="fr-FR" b="1" dirty="0" smtClean="0"/>
              <a:t>Déposer la publication dans une archive ouverte</a:t>
            </a:r>
            <a:r>
              <a:rPr lang="fr-FR" dirty="0" smtClean="0"/>
              <a:t> (</a:t>
            </a:r>
            <a:r>
              <a:rPr lang="fr-FR" dirty="0" smtClean="0">
                <a:hlinkClick r:id="rId3"/>
              </a:rPr>
              <a:t>HAL</a:t>
            </a:r>
            <a:r>
              <a:rPr lang="fr-FR" dirty="0" smtClean="0"/>
              <a:t> par exemple). Le PDF éditeur ou le </a:t>
            </a:r>
            <a:r>
              <a:rPr lang="fr-FR" dirty="0" err="1" smtClean="0"/>
              <a:t>postprint</a:t>
            </a:r>
            <a:r>
              <a:rPr lang="fr-FR" dirty="0" smtClean="0"/>
              <a:t> doit être déposé dès que possible et au plus tard au moment de la publication, dans l’objectif d’assurer la conservation à long terme de la publication.</a:t>
            </a:r>
            <a:br>
              <a:rPr lang="fr-FR" dirty="0" smtClean="0"/>
            </a:br>
            <a:r>
              <a:rPr lang="fr-FR" dirty="0" smtClean="0"/>
              <a:t>-    </a:t>
            </a:r>
            <a:r>
              <a:rPr lang="fr-FR" b="1" dirty="0" smtClean="0"/>
              <a:t>Assurer l’accès libre à la publication dans un délai maximum de 6 mois.</a:t>
            </a:r>
            <a:r>
              <a:rPr lang="fr-FR" dirty="0" smtClean="0"/>
              <a:t> Cette étape peut être envisagée de plusieurs façons, soit en recourant uniquement à l’archive ouverte si la politique open </a:t>
            </a:r>
            <a:r>
              <a:rPr lang="fr-FR" dirty="0" err="1" smtClean="0"/>
              <a:t>access</a:t>
            </a:r>
            <a:r>
              <a:rPr lang="fr-FR" dirty="0" smtClean="0"/>
              <a:t> de l’éditeur le permet, soit en publiant dans une revues open </a:t>
            </a:r>
            <a:r>
              <a:rPr lang="fr-FR" dirty="0" err="1" smtClean="0"/>
              <a:t>access</a:t>
            </a:r>
            <a:r>
              <a:rPr lang="fr-FR" dirty="0" smtClean="0"/>
              <a:t> ou hybride (la publication devra alors aussi être disponible en libre accès dans l’archive ouverte). Cette étape concerne également les métadonnées bibliographiques, qui doivent notamment comporter la référence précise à l’action du programme Horizon 2020.</a:t>
            </a:r>
            <a:endParaRPr lang="fr-FR"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t>8</a:t>
            </a:fld>
            <a:endParaRPr lang="fr-FR"/>
          </a:p>
        </p:txBody>
      </p:sp>
    </p:spTree>
    <p:extLst>
      <p:ext uri="{BB962C8B-B14F-4D97-AF65-F5344CB8AC3E}">
        <p14:creationId xmlns:p14="http://schemas.microsoft.com/office/powerpoint/2010/main" val="412331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t>9</a:t>
            </a:fld>
            <a:endParaRPr lang="fr-FR"/>
          </a:p>
        </p:txBody>
      </p:sp>
    </p:spTree>
    <p:extLst>
      <p:ext uri="{BB962C8B-B14F-4D97-AF65-F5344CB8AC3E}">
        <p14:creationId xmlns:p14="http://schemas.microsoft.com/office/powerpoint/2010/main" val="2090115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 mouvement, qui fait écho aux préoccupations de la communauté scientifique mondiale concernant la constitution d’une véritable édition en libre accès, se développe depuis les années 1990. Entre 1991 et 1997, s’appuyant sur les développements technologiques, des chercheurs en physique théorique, en mathématiques, en médecine, puis en sciences cognitives, ont imaginé et mis en place des serveurs pour stocker leurs publications avant parution (</a:t>
            </a:r>
            <a:r>
              <a:rPr lang="fr-FR" dirty="0" err="1" smtClean="0"/>
              <a:t>preprints</a:t>
            </a:r>
            <a:r>
              <a:rPr lang="fr-FR" dirty="0" smtClean="0"/>
              <a:t>), puis après publication dans un journal scientifique (</a:t>
            </a:r>
            <a:r>
              <a:rPr lang="fr-FR" dirty="0" err="1" smtClean="0"/>
              <a:t>postprints</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t>10</a:t>
            </a:fld>
            <a:endParaRPr lang="fr-FR"/>
          </a:p>
        </p:txBody>
      </p:sp>
    </p:spTree>
    <p:extLst>
      <p:ext uri="{BB962C8B-B14F-4D97-AF65-F5344CB8AC3E}">
        <p14:creationId xmlns:p14="http://schemas.microsoft.com/office/powerpoint/2010/main" val="429491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Mediteraneen</a:t>
            </a:r>
            <a:r>
              <a:rPr lang="fr-FR" dirty="0" smtClean="0"/>
              <a:t> open </a:t>
            </a:r>
            <a:r>
              <a:rPr lang="fr-FR" dirty="0" err="1" smtClean="0"/>
              <a:t>access</a:t>
            </a:r>
            <a:r>
              <a:rPr lang="fr-FR" dirty="0" smtClean="0"/>
              <a:t> Network</a:t>
            </a:r>
          </a:p>
          <a:p>
            <a:r>
              <a:rPr lang="fr-FR" dirty="0" err="1" smtClean="0"/>
              <a:t>Dariah</a:t>
            </a:r>
            <a:r>
              <a:rPr lang="fr-FR" dirty="0" smtClean="0"/>
              <a:t> : objectif bâtir une infrastructure</a:t>
            </a:r>
            <a:r>
              <a:rPr lang="fr-FR" baseline="0" dirty="0" smtClean="0"/>
              <a:t> numérique rassemblant les initiatives en humanité numériques au niveau européen</a:t>
            </a:r>
          </a:p>
          <a:p>
            <a:r>
              <a:rPr lang="fr-FR" baseline="0" dirty="0" smtClean="0"/>
              <a:t>PEER : </a:t>
            </a:r>
            <a:r>
              <a:rPr lang="fr-FR" baseline="0" dirty="0" err="1" smtClean="0"/>
              <a:t>publishing</a:t>
            </a:r>
            <a:r>
              <a:rPr lang="fr-FR" baseline="0" dirty="0" smtClean="0"/>
              <a:t> and the </a:t>
            </a:r>
            <a:r>
              <a:rPr lang="fr-FR" baseline="0" dirty="0" err="1" smtClean="0"/>
              <a:t>ecology</a:t>
            </a:r>
            <a:r>
              <a:rPr lang="fr-FR" baseline="0" dirty="0" smtClean="0"/>
              <a:t> of </a:t>
            </a:r>
            <a:r>
              <a:rPr lang="fr-FR" baseline="0" dirty="0" err="1" smtClean="0"/>
              <a:t>european</a:t>
            </a:r>
            <a:r>
              <a:rPr lang="fr-FR" baseline="0" dirty="0" smtClean="0"/>
              <a:t> </a:t>
            </a:r>
            <a:r>
              <a:rPr lang="fr-FR" baseline="0" dirty="0" err="1" smtClean="0"/>
              <a:t>research</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t>11</a:t>
            </a:fld>
            <a:endParaRPr lang="fr-FR"/>
          </a:p>
        </p:txBody>
      </p:sp>
    </p:spTree>
    <p:extLst>
      <p:ext uri="{BB962C8B-B14F-4D97-AF65-F5344CB8AC3E}">
        <p14:creationId xmlns:p14="http://schemas.microsoft.com/office/powerpoint/2010/main" val="220208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t>13</a:t>
            </a:fld>
            <a:endParaRPr lang="fr-FR"/>
          </a:p>
        </p:txBody>
      </p:sp>
    </p:spTree>
    <p:extLst>
      <p:ext uri="{BB962C8B-B14F-4D97-AF65-F5344CB8AC3E}">
        <p14:creationId xmlns:p14="http://schemas.microsoft.com/office/powerpoint/2010/main" val="100086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Arial" charset="0"/>
              </a:defRPr>
            </a:lvl1pPr>
            <a:lvl2pPr marL="742950" indent="-285750" defTabSz="925513" eaLnBrk="0" hangingPunct="0">
              <a:defRPr>
                <a:solidFill>
                  <a:schemeClr val="tx1"/>
                </a:solidFill>
                <a:latin typeface="Arial" charset="0"/>
              </a:defRPr>
            </a:lvl2pPr>
            <a:lvl3pPr marL="1143000" indent="-228600" defTabSz="925513" eaLnBrk="0" hangingPunct="0">
              <a:defRPr>
                <a:solidFill>
                  <a:schemeClr val="tx1"/>
                </a:solidFill>
                <a:latin typeface="Arial" charset="0"/>
              </a:defRPr>
            </a:lvl3pPr>
            <a:lvl4pPr marL="1600200" indent="-228600" defTabSz="925513" eaLnBrk="0" hangingPunct="0">
              <a:defRPr>
                <a:solidFill>
                  <a:schemeClr val="tx1"/>
                </a:solidFill>
                <a:latin typeface="Arial" charset="0"/>
              </a:defRPr>
            </a:lvl4pPr>
            <a:lvl5pPr marL="2057400" indent="-228600" defTabSz="925513" eaLnBrk="0" hangingPunct="0">
              <a:defRPr>
                <a:solidFill>
                  <a:schemeClr val="tx1"/>
                </a:solidFill>
                <a:latin typeface="Arial" charset="0"/>
              </a:defRPr>
            </a:lvl5pPr>
            <a:lvl6pPr marL="2514600" indent="-228600" defTabSz="925513" eaLnBrk="0" fontAlgn="base" hangingPunct="0">
              <a:spcBef>
                <a:spcPct val="0"/>
              </a:spcBef>
              <a:spcAft>
                <a:spcPct val="0"/>
              </a:spcAft>
              <a:defRPr>
                <a:solidFill>
                  <a:schemeClr val="tx1"/>
                </a:solidFill>
                <a:latin typeface="Arial" charset="0"/>
              </a:defRPr>
            </a:lvl6pPr>
            <a:lvl7pPr marL="2971800" indent="-228600" defTabSz="925513" eaLnBrk="0" fontAlgn="base" hangingPunct="0">
              <a:spcBef>
                <a:spcPct val="0"/>
              </a:spcBef>
              <a:spcAft>
                <a:spcPct val="0"/>
              </a:spcAft>
              <a:defRPr>
                <a:solidFill>
                  <a:schemeClr val="tx1"/>
                </a:solidFill>
                <a:latin typeface="Arial" charset="0"/>
              </a:defRPr>
            </a:lvl7pPr>
            <a:lvl8pPr marL="3429000" indent="-228600" defTabSz="925513" eaLnBrk="0" fontAlgn="base" hangingPunct="0">
              <a:spcBef>
                <a:spcPct val="0"/>
              </a:spcBef>
              <a:spcAft>
                <a:spcPct val="0"/>
              </a:spcAft>
              <a:defRPr>
                <a:solidFill>
                  <a:schemeClr val="tx1"/>
                </a:solidFill>
                <a:latin typeface="Arial" charset="0"/>
              </a:defRPr>
            </a:lvl8pPr>
            <a:lvl9pPr marL="3886200" indent="-228600" defTabSz="925513" eaLnBrk="0" fontAlgn="base" hangingPunct="0">
              <a:spcBef>
                <a:spcPct val="0"/>
              </a:spcBef>
              <a:spcAft>
                <a:spcPct val="0"/>
              </a:spcAft>
              <a:defRPr>
                <a:solidFill>
                  <a:schemeClr val="tx1"/>
                </a:solidFill>
                <a:latin typeface="Arial" charset="0"/>
              </a:defRPr>
            </a:lvl9pPr>
          </a:lstStyle>
          <a:p>
            <a:fld id="{40436DDE-AF41-447B-AEC8-8CE870D2A873}" type="slidenum">
              <a:rPr lang="fr-FR" smtClean="0">
                <a:latin typeface="Times New Roman" pitchFamily="18" charset="0"/>
              </a:rPr>
              <a:pPr/>
              <a:t>16</a:t>
            </a:fld>
            <a:endParaRPr lang="fr-FR" smtClean="0">
              <a:latin typeface="Times New Roman" pitchFamily="18" charset="0"/>
            </a:endParaRPr>
          </a:p>
        </p:txBody>
      </p:sp>
      <p:sp>
        <p:nvSpPr>
          <p:cNvPr id="51203" name="Rectangle 2"/>
          <p:cNvSpPr>
            <a:spLocks noGrp="1" noRot="1"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lvl="1" eaLnBrk="1" hangingPunct="1">
              <a:buFont typeface="Wingdings" pitchFamily="2" charset="2"/>
              <a:buChar char="§"/>
            </a:pPr>
            <a:r>
              <a:rPr lang="fr-FR" dirty="0" smtClean="0"/>
              <a:t>une URL simplifiée qui garantit au lecteur d’arriver toujours sur la version la plus récente de l’article et lui permet l’accès à l’historique</a:t>
            </a:r>
          </a:p>
          <a:p>
            <a:pPr lvl="1" eaLnBrk="1" hangingPunct="1">
              <a:buFont typeface="Wingdings" pitchFamily="2" charset="2"/>
              <a:buChar char="§"/>
            </a:pPr>
            <a:r>
              <a:rPr lang="fr-FR" dirty="0" smtClean="0"/>
              <a:t>une URL stable ne dépendant pas du stockage physique du document</a:t>
            </a:r>
          </a:p>
          <a:p>
            <a:endParaRPr lang="fr-FR" baseline="0" dirty="0" smtClean="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t>18</a:t>
            </a:fld>
            <a:endParaRPr lang="fr-FR"/>
          </a:p>
        </p:txBody>
      </p:sp>
    </p:spTree>
    <p:extLst>
      <p:ext uri="{BB962C8B-B14F-4D97-AF65-F5344CB8AC3E}">
        <p14:creationId xmlns:p14="http://schemas.microsoft.com/office/powerpoint/2010/main" val="111391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2797C85-3150-467C-ACBD-622D5FF04A28}"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342643-10BB-4ACC-AA46-6A73ACA77085}" type="slidenum">
              <a:rPr lang="fr-FR" smtClean="0"/>
              <a:t>‹N°›</a:t>
            </a:fld>
            <a:endParaRPr lang="fr-FR"/>
          </a:p>
        </p:txBody>
      </p:sp>
    </p:spTree>
    <p:extLst>
      <p:ext uri="{BB962C8B-B14F-4D97-AF65-F5344CB8AC3E}">
        <p14:creationId xmlns:p14="http://schemas.microsoft.com/office/powerpoint/2010/main" val="76039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2797C85-3150-467C-ACBD-622D5FF04A28}" type="datetimeFigureOut">
              <a:rPr lang="fr-FR" smtClean="0"/>
              <a:t>12/06/2014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342643-10BB-4ACC-AA46-6A73ACA77085}" type="slidenum">
              <a:rPr lang="fr-FR" smtClean="0"/>
              <a:t>‹N°›</a:t>
            </a:fld>
            <a:endParaRPr lang="fr-FR"/>
          </a:p>
        </p:txBody>
      </p:sp>
    </p:spTree>
    <p:extLst>
      <p:ext uri="{BB962C8B-B14F-4D97-AF65-F5344CB8AC3E}">
        <p14:creationId xmlns:p14="http://schemas.microsoft.com/office/powerpoint/2010/main" val="297031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797C85-3150-467C-ACBD-622D5FF04A28}"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342643-10BB-4ACC-AA46-6A73ACA77085}" type="slidenum">
              <a:rPr lang="fr-FR" smtClean="0"/>
              <a:t>‹N°›</a:t>
            </a:fld>
            <a:endParaRPr lang="fr-FR"/>
          </a:p>
        </p:txBody>
      </p:sp>
    </p:spTree>
    <p:extLst>
      <p:ext uri="{BB962C8B-B14F-4D97-AF65-F5344CB8AC3E}">
        <p14:creationId xmlns:p14="http://schemas.microsoft.com/office/powerpoint/2010/main" val="58785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797C85-3150-467C-ACBD-622D5FF04A28}"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342643-10BB-4ACC-AA46-6A73ACA77085}" type="slidenum">
              <a:rPr lang="fr-FR" smtClean="0"/>
              <a:t>‹N°›</a:t>
            </a:fld>
            <a:endParaRPr lang="fr-FR"/>
          </a:p>
        </p:txBody>
      </p:sp>
    </p:spTree>
    <p:extLst>
      <p:ext uri="{BB962C8B-B14F-4D97-AF65-F5344CB8AC3E}">
        <p14:creationId xmlns:p14="http://schemas.microsoft.com/office/powerpoint/2010/main" val="134281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75DA193-9F0D-4C53-8F58-7B55FB51C054}"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07573D-3660-42E8-8841-B0C3C063AE93}" type="slidenum">
              <a:rPr lang="fr-FR" smtClean="0"/>
              <a:t>‹N°›</a:t>
            </a:fld>
            <a:endParaRPr lang="fr-FR"/>
          </a:p>
        </p:txBody>
      </p:sp>
    </p:spTree>
    <p:extLst>
      <p:ext uri="{BB962C8B-B14F-4D97-AF65-F5344CB8AC3E}">
        <p14:creationId xmlns:p14="http://schemas.microsoft.com/office/powerpoint/2010/main" val="1614339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5DA193-9F0D-4C53-8F58-7B55FB51C054}"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07573D-3660-42E8-8841-B0C3C063AE93}" type="slidenum">
              <a:rPr lang="fr-FR" smtClean="0"/>
              <a:t>‹N°›</a:t>
            </a:fld>
            <a:endParaRPr lang="fr-FR"/>
          </a:p>
        </p:txBody>
      </p:sp>
    </p:spTree>
    <p:extLst>
      <p:ext uri="{BB962C8B-B14F-4D97-AF65-F5344CB8AC3E}">
        <p14:creationId xmlns:p14="http://schemas.microsoft.com/office/powerpoint/2010/main" val="876438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75DA193-9F0D-4C53-8F58-7B55FB51C054}"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07573D-3660-42E8-8841-B0C3C063AE93}" type="slidenum">
              <a:rPr lang="fr-FR" smtClean="0"/>
              <a:t>‹N°›</a:t>
            </a:fld>
            <a:endParaRPr lang="fr-FR"/>
          </a:p>
        </p:txBody>
      </p:sp>
    </p:spTree>
    <p:extLst>
      <p:ext uri="{BB962C8B-B14F-4D97-AF65-F5344CB8AC3E}">
        <p14:creationId xmlns:p14="http://schemas.microsoft.com/office/powerpoint/2010/main" val="412934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5DA193-9F0D-4C53-8F58-7B55FB51C054}" type="datetimeFigureOut">
              <a:rPr lang="fr-FR" smtClean="0"/>
              <a:t>12/06/2014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07573D-3660-42E8-8841-B0C3C063AE93}" type="slidenum">
              <a:rPr lang="fr-FR" smtClean="0"/>
              <a:t>‹N°›</a:t>
            </a:fld>
            <a:endParaRPr lang="fr-FR"/>
          </a:p>
        </p:txBody>
      </p:sp>
    </p:spTree>
    <p:extLst>
      <p:ext uri="{BB962C8B-B14F-4D97-AF65-F5344CB8AC3E}">
        <p14:creationId xmlns:p14="http://schemas.microsoft.com/office/powerpoint/2010/main" val="4192531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75DA193-9F0D-4C53-8F58-7B55FB51C054}" type="datetimeFigureOut">
              <a:rPr lang="fr-FR" smtClean="0"/>
              <a:t>12/06/2014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507573D-3660-42E8-8841-B0C3C063AE93}" type="slidenum">
              <a:rPr lang="fr-FR" smtClean="0"/>
              <a:t>‹N°›</a:t>
            </a:fld>
            <a:endParaRPr lang="fr-FR"/>
          </a:p>
        </p:txBody>
      </p:sp>
    </p:spTree>
    <p:extLst>
      <p:ext uri="{BB962C8B-B14F-4D97-AF65-F5344CB8AC3E}">
        <p14:creationId xmlns:p14="http://schemas.microsoft.com/office/powerpoint/2010/main" val="2066021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75DA193-9F0D-4C53-8F58-7B55FB51C054}" type="datetimeFigureOut">
              <a:rPr lang="fr-FR" smtClean="0"/>
              <a:t>12/06/2014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507573D-3660-42E8-8841-B0C3C063AE93}" type="slidenum">
              <a:rPr lang="fr-FR" smtClean="0"/>
              <a:t>‹N°›</a:t>
            </a:fld>
            <a:endParaRPr lang="fr-FR"/>
          </a:p>
        </p:txBody>
      </p:sp>
    </p:spTree>
    <p:extLst>
      <p:ext uri="{BB962C8B-B14F-4D97-AF65-F5344CB8AC3E}">
        <p14:creationId xmlns:p14="http://schemas.microsoft.com/office/powerpoint/2010/main" val="2328908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5DA193-9F0D-4C53-8F58-7B55FB51C054}" type="datetimeFigureOut">
              <a:rPr lang="fr-FR" smtClean="0"/>
              <a:t>12/06/2014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507573D-3660-42E8-8841-B0C3C063AE93}" type="slidenum">
              <a:rPr lang="fr-FR" smtClean="0"/>
              <a:t>‹N°›</a:t>
            </a:fld>
            <a:endParaRPr lang="fr-FR"/>
          </a:p>
        </p:txBody>
      </p:sp>
    </p:spTree>
    <p:extLst>
      <p:ext uri="{BB962C8B-B14F-4D97-AF65-F5344CB8AC3E}">
        <p14:creationId xmlns:p14="http://schemas.microsoft.com/office/powerpoint/2010/main" val="131383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2797C85-3150-467C-ACBD-622D5FF04A28}" type="datetimeFigureOut">
              <a:rPr lang="fr-FR" smtClean="0"/>
              <a:t>12/06/2014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342643-10BB-4ACC-AA46-6A73ACA77085}" type="slidenum">
              <a:rPr lang="fr-FR" smtClean="0"/>
              <a:t>‹N°›</a:t>
            </a:fld>
            <a:endParaRPr lang="fr-FR"/>
          </a:p>
        </p:txBody>
      </p:sp>
    </p:spTree>
    <p:extLst>
      <p:ext uri="{BB962C8B-B14F-4D97-AF65-F5344CB8AC3E}">
        <p14:creationId xmlns:p14="http://schemas.microsoft.com/office/powerpoint/2010/main" val="1553019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75DA193-9F0D-4C53-8F58-7B55FB51C054}" type="datetimeFigureOut">
              <a:rPr lang="fr-FR" smtClean="0"/>
              <a:t>12/06/2014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07573D-3660-42E8-8841-B0C3C063AE93}" type="slidenum">
              <a:rPr lang="fr-FR" smtClean="0"/>
              <a:t>‹N°›</a:t>
            </a:fld>
            <a:endParaRPr lang="fr-FR"/>
          </a:p>
        </p:txBody>
      </p:sp>
    </p:spTree>
    <p:extLst>
      <p:ext uri="{BB962C8B-B14F-4D97-AF65-F5344CB8AC3E}">
        <p14:creationId xmlns:p14="http://schemas.microsoft.com/office/powerpoint/2010/main" val="3552087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75DA193-9F0D-4C53-8F58-7B55FB51C054}" type="datetimeFigureOut">
              <a:rPr lang="fr-FR" smtClean="0"/>
              <a:t>12/06/2014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07573D-3660-42E8-8841-B0C3C063AE93}" type="slidenum">
              <a:rPr lang="fr-FR" smtClean="0"/>
              <a:t>‹N°›</a:t>
            </a:fld>
            <a:endParaRPr lang="fr-FR"/>
          </a:p>
        </p:txBody>
      </p:sp>
    </p:spTree>
    <p:extLst>
      <p:ext uri="{BB962C8B-B14F-4D97-AF65-F5344CB8AC3E}">
        <p14:creationId xmlns:p14="http://schemas.microsoft.com/office/powerpoint/2010/main" val="169382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5DA193-9F0D-4C53-8F58-7B55FB51C054}"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07573D-3660-42E8-8841-B0C3C063AE93}" type="slidenum">
              <a:rPr lang="fr-FR" smtClean="0"/>
              <a:t>‹N°›</a:t>
            </a:fld>
            <a:endParaRPr lang="fr-FR"/>
          </a:p>
        </p:txBody>
      </p:sp>
    </p:spTree>
    <p:extLst>
      <p:ext uri="{BB962C8B-B14F-4D97-AF65-F5344CB8AC3E}">
        <p14:creationId xmlns:p14="http://schemas.microsoft.com/office/powerpoint/2010/main" val="503599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5DA193-9F0D-4C53-8F58-7B55FB51C054}"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07573D-3660-42E8-8841-B0C3C063AE93}" type="slidenum">
              <a:rPr lang="fr-FR" smtClean="0"/>
              <a:t>‹N°›</a:t>
            </a:fld>
            <a:endParaRPr lang="fr-FR"/>
          </a:p>
        </p:txBody>
      </p:sp>
    </p:spTree>
    <p:extLst>
      <p:ext uri="{BB962C8B-B14F-4D97-AF65-F5344CB8AC3E}">
        <p14:creationId xmlns:p14="http://schemas.microsoft.com/office/powerpoint/2010/main" val="723077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FE949EF-173B-4033-A4D6-465C5485D45E}"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E6A93-ABD4-4EC8-88E3-71D4BCA0D426}" type="slidenum">
              <a:rPr lang="fr-FR" smtClean="0"/>
              <a:t>‹N°›</a:t>
            </a:fld>
            <a:endParaRPr lang="fr-FR"/>
          </a:p>
        </p:txBody>
      </p:sp>
    </p:spTree>
    <p:extLst>
      <p:ext uri="{BB962C8B-B14F-4D97-AF65-F5344CB8AC3E}">
        <p14:creationId xmlns:p14="http://schemas.microsoft.com/office/powerpoint/2010/main" val="470882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E949EF-173B-4033-A4D6-465C5485D45E}"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E6A93-ABD4-4EC8-88E3-71D4BCA0D426}" type="slidenum">
              <a:rPr lang="fr-FR" smtClean="0"/>
              <a:t>‹N°›</a:t>
            </a:fld>
            <a:endParaRPr lang="fr-FR"/>
          </a:p>
        </p:txBody>
      </p:sp>
    </p:spTree>
    <p:extLst>
      <p:ext uri="{BB962C8B-B14F-4D97-AF65-F5344CB8AC3E}">
        <p14:creationId xmlns:p14="http://schemas.microsoft.com/office/powerpoint/2010/main" val="3120509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FE949EF-173B-4033-A4D6-465C5485D45E}"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E6A93-ABD4-4EC8-88E3-71D4BCA0D426}" type="slidenum">
              <a:rPr lang="fr-FR" smtClean="0"/>
              <a:t>‹N°›</a:t>
            </a:fld>
            <a:endParaRPr lang="fr-FR"/>
          </a:p>
        </p:txBody>
      </p:sp>
    </p:spTree>
    <p:extLst>
      <p:ext uri="{BB962C8B-B14F-4D97-AF65-F5344CB8AC3E}">
        <p14:creationId xmlns:p14="http://schemas.microsoft.com/office/powerpoint/2010/main" val="668114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FE949EF-173B-4033-A4D6-465C5485D45E}" type="datetimeFigureOut">
              <a:rPr lang="fr-FR" smtClean="0"/>
              <a:t>12/06/2014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9E6A93-ABD4-4EC8-88E3-71D4BCA0D426}" type="slidenum">
              <a:rPr lang="fr-FR" smtClean="0"/>
              <a:t>‹N°›</a:t>
            </a:fld>
            <a:endParaRPr lang="fr-FR"/>
          </a:p>
        </p:txBody>
      </p:sp>
    </p:spTree>
    <p:extLst>
      <p:ext uri="{BB962C8B-B14F-4D97-AF65-F5344CB8AC3E}">
        <p14:creationId xmlns:p14="http://schemas.microsoft.com/office/powerpoint/2010/main" val="1450943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FE949EF-173B-4033-A4D6-465C5485D45E}" type="datetimeFigureOut">
              <a:rPr lang="fr-FR" smtClean="0"/>
              <a:t>12/06/2014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9E6A93-ABD4-4EC8-88E3-71D4BCA0D426}" type="slidenum">
              <a:rPr lang="fr-FR" smtClean="0"/>
              <a:t>‹N°›</a:t>
            </a:fld>
            <a:endParaRPr lang="fr-FR"/>
          </a:p>
        </p:txBody>
      </p:sp>
    </p:spTree>
    <p:extLst>
      <p:ext uri="{BB962C8B-B14F-4D97-AF65-F5344CB8AC3E}">
        <p14:creationId xmlns:p14="http://schemas.microsoft.com/office/powerpoint/2010/main" val="3002112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FE949EF-173B-4033-A4D6-465C5485D45E}" type="datetimeFigureOut">
              <a:rPr lang="fr-FR" smtClean="0"/>
              <a:t>12/06/2014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9E6A93-ABD4-4EC8-88E3-71D4BCA0D426}" type="slidenum">
              <a:rPr lang="fr-FR" smtClean="0"/>
              <a:t>‹N°›</a:t>
            </a:fld>
            <a:endParaRPr lang="fr-FR"/>
          </a:p>
        </p:txBody>
      </p:sp>
    </p:spTree>
    <p:extLst>
      <p:ext uri="{BB962C8B-B14F-4D97-AF65-F5344CB8AC3E}">
        <p14:creationId xmlns:p14="http://schemas.microsoft.com/office/powerpoint/2010/main" val="8245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797C85-3150-467C-ACBD-622D5FF04A28}"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342643-10BB-4ACC-AA46-6A73ACA77085}" type="slidenum">
              <a:rPr lang="fr-FR" smtClean="0"/>
              <a:t>‹N°›</a:t>
            </a:fld>
            <a:endParaRPr lang="fr-FR"/>
          </a:p>
        </p:txBody>
      </p:sp>
    </p:spTree>
    <p:extLst>
      <p:ext uri="{BB962C8B-B14F-4D97-AF65-F5344CB8AC3E}">
        <p14:creationId xmlns:p14="http://schemas.microsoft.com/office/powerpoint/2010/main" val="2066456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E949EF-173B-4033-A4D6-465C5485D45E}" type="datetimeFigureOut">
              <a:rPr lang="fr-FR" smtClean="0"/>
              <a:t>12/06/2014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9E6A93-ABD4-4EC8-88E3-71D4BCA0D426}" type="slidenum">
              <a:rPr lang="fr-FR" smtClean="0"/>
              <a:t>‹N°›</a:t>
            </a:fld>
            <a:endParaRPr lang="fr-FR"/>
          </a:p>
        </p:txBody>
      </p:sp>
    </p:spTree>
    <p:extLst>
      <p:ext uri="{BB962C8B-B14F-4D97-AF65-F5344CB8AC3E}">
        <p14:creationId xmlns:p14="http://schemas.microsoft.com/office/powerpoint/2010/main" val="4106773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E949EF-173B-4033-A4D6-465C5485D45E}" type="datetimeFigureOut">
              <a:rPr lang="fr-FR" smtClean="0"/>
              <a:t>12/06/2014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9E6A93-ABD4-4EC8-88E3-71D4BCA0D426}" type="slidenum">
              <a:rPr lang="fr-FR" smtClean="0"/>
              <a:t>‹N°›</a:t>
            </a:fld>
            <a:endParaRPr lang="fr-FR"/>
          </a:p>
        </p:txBody>
      </p:sp>
    </p:spTree>
    <p:extLst>
      <p:ext uri="{BB962C8B-B14F-4D97-AF65-F5344CB8AC3E}">
        <p14:creationId xmlns:p14="http://schemas.microsoft.com/office/powerpoint/2010/main" val="1531409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E949EF-173B-4033-A4D6-465C5485D45E}" type="datetimeFigureOut">
              <a:rPr lang="fr-FR" smtClean="0"/>
              <a:t>12/06/2014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9E6A93-ABD4-4EC8-88E3-71D4BCA0D426}" type="slidenum">
              <a:rPr lang="fr-FR" smtClean="0"/>
              <a:t>‹N°›</a:t>
            </a:fld>
            <a:endParaRPr lang="fr-FR"/>
          </a:p>
        </p:txBody>
      </p:sp>
    </p:spTree>
    <p:extLst>
      <p:ext uri="{BB962C8B-B14F-4D97-AF65-F5344CB8AC3E}">
        <p14:creationId xmlns:p14="http://schemas.microsoft.com/office/powerpoint/2010/main" val="610541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E949EF-173B-4033-A4D6-465C5485D45E}"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E6A93-ABD4-4EC8-88E3-71D4BCA0D426}" type="slidenum">
              <a:rPr lang="fr-FR" smtClean="0"/>
              <a:t>‹N°›</a:t>
            </a:fld>
            <a:endParaRPr lang="fr-FR"/>
          </a:p>
        </p:txBody>
      </p:sp>
    </p:spTree>
    <p:extLst>
      <p:ext uri="{BB962C8B-B14F-4D97-AF65-F5344CB8AC3E}">
        <p14:creationId xmlns:p14="http://schemas.microsoft.com/office/powerpoint/2010/main" val="80006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E949EF-173B-4033-A4D6-465C5485D45E}"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E6A93-ABD4-4EC8-88E3-71D4BCA0D426}" type="slidenum">
              <a:rPr lang="fr-FR" smtClean="0"/>
              <a:t>‹N°›</a:t>
            </a:fld>
            <a:endParaRPr lang="fr-FR"/>
          </a:p>
        </p:txBody>
      </p:sp>
    </p:spTree>
    <p:extLst>
      <p:ext uri="{BB962C8B-B14F-4D97-AF65-F5344CB8AC3E}">
        <p14:creationId xmlns:p14="http://schemas.microsoft.com/office/powerpoint/2010/main" val="304384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2797C85-3150-467C-ACBD-622D5FF04A28}" type="datetimeFigureOut">
              <a:rPr lang="fr-FR" smtClean="0"/>
              <a:t>12/06/2014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342643-10BB-4ACC-AA46-6A73ACA77085}" type="slidenum">
              <a:rPr lang="fr-FR" smtClean="0"/>
              <a:t>‹N°›</a:t>
            </a:fld>
            <a:endParaRPr lang="fr-FR"/>
          </a:p>
        </p:txBody>
      </p:sp>
    </p:spTree>
    <p:extLst>
      <p:ext uri="{BB962C8B-B14F-4D97-AF65-F5344CB8AC3E}">
        <p14:creationId xmlns:p14="http://schemas.microsoft.com/office/powerpoint/2010/main" val="22472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2797C85-3150-467C-ACBD-622D5FF04A28}" type="datetimeFigureOut">
              <a:rPr lang="fr-FR" smtClean="0"/>
              <a:t>12/06/2014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342643-10BB-4ACC-AA46-6A73ACA77085}" type="slidenum">
              <a:rPr lang="fr-FR" smtClean="0"/>
              <a:t>‹N°›</a:t>
            </a:fld>
            <a:endParaRPr lang="fr-FR"/>
          </a:p>
        </p:txBody>
      </p:sp>
    </p:spTree>
    <p:extLst>
      <p:ext uri="{BB962C8B-B14F-4D97-AF65-F5344CB8AC3E}">
        <p14:creationId xmlns:p14="http://schemas.microsoft.com/office/powerpoint/2010/main" val="273288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2797C85-3150-467C-ACBD-622D5FF04A28}" type="datetimeFigureOut">
              <a:rPr lang="fr-FR" smtClean="0"/>
              <a:t>12/06/2014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342643-10BB-4ACC-AA46-6A73ACA77085}" type="slidenum">
              <a:rPr lang="fr-FR" smtClean="0"/>
              <a:t>‹N°›</a:t>
            </a:fld>
            <a:endParaRPr lang="fr-FR"/>
          </a:p>
        </p:txBody>
      </p:sp>
    </p:spTree>
    <p:extLst>
      <p:ext uri="{BB962C8B-B14F-4D97-AF65-F5344CB8AC3E}">
        <p14:creationId xmlns:p14="http://schemas.microsoft.com/office/powerpoint/2010/main" val="232743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2797C85-3150-467C-ACBD-622D5FF04A28}" type="datetimeFigureOut">
              <a:rPr lang="fr-FR" smtClean="0"/>
              <a:t>12/06/2014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342643-10BB-4ACC-AA46-6A73ACA77085}" type="slidenum">
              <a:rPr lang="fr-FR" smtClean="0"/>
              <a:t>‹N°›</a:t>
            </a:fld>
            <a:endParaRPr lang="fr-FR"/>
          </a:p>
        </p:txBody>
      </p:sp>
    </p:spTree>
    <p:extLst>
      <p:ext uri="{BB962C8B-B14F-4D97-AF65-F5344CB8AC3E}">
        <p14:creationId xmlns:p14="http://schemas.microsoft.com/office/powerpoint/2010/main" val="371209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797C85-3150-467C-ACBD-622D5FF04A28}" type="datetimeFigureOut">
              <a:rPr lang="fr-FR" smtClean="0"/>
              <a:t>12/06/2014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1342643-10BB-4ACC-AA46-6A73ACA77085}" type="slidenum">
              <a:rPr lang="fr-FR" smtClean="0"/>
              <a:t>‹N°›</a:t>
            </a:fld>
            <a:endParaRPr lang="fr-FR"/>
          </a:p>
        </p:txBody>
      </p:sp>
    </p:spTree>
    <p:extLst>
      <p:ext uri="{BB962C8B-B14F-4D97-AF65-F5344CB8AC3E}">
        <p14:creationId xmlns:p14="http://schemas.microsoft.com/office/powerpoint/2010/main" val="40513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2797C85-3150-467C-ACBD-622D5FF04A28}" type="datetimeFigureOut">
              <a:rPr lang="fr-FR" smtClean="0"/>
              <a:t>12/06/2014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342643-10BB-4ACC-AA46-6A73ACA77085}" type="slidenum">
              <a:rPr lang="fr-FR" smtClean="0"/>
              <a:t>‹N°›</a:t>
            </a:fld>
            <a:endParaRPr lang="fr-FR"/>
          </a:p>
        </p:txBody>
      </p:sp>
    </p:spTree>
    <p:extLst>
      <p:ext uri="{BB962C8B-B14F-4D97-AF65-F5344CB8AC3E}">
        <p14:creationId xmlns:p14="http://schemas.microsoft.com/office/powerpoint/2010/main" val="428230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97C85-3150-467C-ACBD-622D5FF04A28}" type="datetimeFigureOut">
              <a:rPr lang="fr-FR" smtClean="0"/>
              <a:t>12/06/2014</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42643-10BB-4ACC-AA46-6A73ACA77085}" type="slidenum">
              <a:rPr lang="fr-FR" smtClean="0"/>
              <a:t>‹N°›</a:t>
            </a:fld>
            <a:endParaRPr lang="fr-FR"/>
          </a:p>
        </p:txBody>
      </p:sp>
    </p:spTree>
    <p:extLst>
      <p:ext uri="{BB962C8B-B14F-4D97-AF65-F5344CB8AC3E}">
        <p14:creationId xmlns:p14="http://schemas.microsoft.com/office/powerpoint/2010/main" val="2721301343"/>
      </p:ext>
    </p:extLst>
  </p:cSld>
  <p:clrMap bg1="lt1" tx1="dk1" bg2="lt2" tx2="dk2" accent1="accent1" accent2="accent2" accent3="accent3" accent4="accent4" accent5="accent5" accent6="accent6" hlink="hlink" folHlink="folHlink"/>
  <p:sldLayoutIdLst>
    <p:sldLayoutId id="2147483697" r:id="rId1"/>
    <p:sldLayoutId id="2147483720"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DA193-9F0D-4C53-8F58-7B55FB51C054}" type="datetimeFigureOut">
              <a:rPr lang="fr-FR" smtClean="0"/>
              <a:t>12/06/2014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573D-3660-42E8-8841-B0C3C063AE93}" type="slidenum">
              <a:rPr lang="fr-FR" smtClean="0"/>
              <a:t>‹N°›</a:t>
            </a:fld>
            <a:endParaRPr lang="fr-FR"/>
          </a:p>
        </p:txBody>
      </p:sp>
    </p:spTree>
    <p:extLst>
      <p:ext uri="{BB962C8B-B14F-4D97-AF65-F5344CB8AC3E}">
        <p14:creationId xmlns:p14="http://schemas.microsoft.com/office/powerpoint/2010/main" val="349873745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949EF-173B-4033-A4D6-465C5485D45E}" type="datetimeFigureOut">
              <a:rPr lang="fr-FR" smtClean="0"/>
              <a:t>12/06/2014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6A93-ABD4-4EC8-88E3-71D4BCA0D426}" type="slidenum">
              <a:rPr lang="fr-FR" smtClean="0"/>
              <a:t>‹N°›</a:t>
            </a:fld>
            <a:endParaRPr lang="fr-FR"/>
          </a:p>
        </p:txBody>
      </p:sp>
    </p:spTree>
    <p:extLst>
      <p:ext uri="{BB962C8B-B14F-4D97-AF65-F5344CB8AC3E}">
        <p14:creationId xmlns:p14="http://schemas.microsoft.com/office/powerpoint/2010/main" val="34182052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hristine.berthaud@ccsd.cnrs.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oros.org/openaccess/fr/index.s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hyperlink" Target="http://episciences.org/" TargetMode="External"/><Relationship Id="rId13" Type="http://schemas.openxmlformats.org/officeDocument/2006/relationships/image" Target="../media/image10.jpeg"/><Relationship Id="rId18" Type="http://schemas.openxmlformats.org/officeDocument/2006/relationships/image" Target="../media/image13.png"/><Relationship Id="rId3" Type="http://schemas.openxmlformats.org/officeDocument/2006/relationships/hyperlink" Target="http://hal.archives-ouvertes.fr/" TargetMode="External"/><Relationship Id="rId21" Type="http://schemas.openxmlformats.org/officeDocument/2006/relationships/image" Target="../media/image16.jpeg"/><Relationship Id="rId7" Type="http://schemas.openxmlformats.org/officeDocument/2006/relationships/hyperlink" Target="http://www.rechercheisidore.fr/" TargetMode="External"/><Relationship Id="rId12" Type="http://schemas.openxmlformats.org/officeDocument/2006/relationships/image" Target="../media/image9.jpeg"/><Relationship Id="rId17" Type="http://schemas.openxmlformats.org/officeDocument/2006/relationships/image" Target="../media/image1.png"/><Relationship Id="rId2" Type="http://schemas.openxmlformats.org/officeDocument/2006/relationships/notesSlide" Target="../notesSlides/notesSlide6.xml"/><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hyperlink" Target="http://medihal.archives-ouvertes.fr/" TargetMode="External"/><Relationship Id="rId11" Type="http://schemas.openxmlformats.org/officeDocument/2006/relationships/image" Target="../media/image8.jpeg"/><Relationship Id="rId5" Type="http://schemas.openxmlformats.org/officeDocument/2006/relationships/hyperlink" Target="http://www.sciencesconf.org/" TargetMode="External"/><Relationship Id="rId15" Type="http://schemas.openxmlformats.org/officeDocument/2006/relationships/hyperlink" Target="http://cc.in2p3.fr/" TargetMode="External"/><Relationship Id="rId10" Type="http://schemas.openxmlformats.org/officeDocument/2006/relationships/image" Target="../media/image7.jpeg"/><Relationship Id="rId19" Type="http://schemas.openxmlformats.org/officeDocument/2006/relationships/image" Target="../media/image14.png"/><Relationship Id="rId4" Type="http://schemas.openxmlformats.org/officeDocument/2006/relationships/hyperlink" Target="http://tel.archives-ouvertes.fr/" TargetMode="External"/><Relationship Id="rId9" Type="http://schemas.openxmlformats.org/officeDocument/2006/relationships/hyperlink" Target="http://heloise.ccsd.cnrs.fr/" TargetMode="External"/><Relationship Id="rId1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blog.ccsd.cnrs.fr/" TargetMode="External"/><Relationship Id="rId3" Type="http://schemas.openxmlformats.org/officeDocument/2006/relationships/hyperlink" Target="http://hal.archives-ouvertes.fr/" TargetMode="External"/><Relationship Id="rId7" Type="http://schemas.openxmlformats.org/officeDocument/2006/relationships/hyperlink" Target="http://support.ccsd.cnrs.fr/"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mailto:hal.support@ccsd.cnrs.fr" TargetMode="External"/><Relationship Id="rId5" Type="http://schemas.openxmlformats.org/officeDocument/2006/relationships/hyperlink" Target="http://ccsd.cnrs.fr/" TargetMode="External"/><Relationship Id="rId4" Type="http://schemas.openxmlformats.org/officeDocument/2006/relationships/hyperlink" Target="http://tel.archives-ouvertes.fr/" TargetMode="External"/><Relationship Id="rId9"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57.jpe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horizon2020.gouv.f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www.jubil.upmc.fr/fr/open_access/horizon_2020_et_l_open_access_en_resum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9" y="1484784"/>
            <a:ext cx="8603654" cy="2140075"/>
          </a:xfrm>
        </p:spPr>
        <p:txBody>
          <a:bodyPr>
            <a:normAutofit fontScale="90000"/>
          </a:bodyPr>
          <a:lstStyle/>
          <a:p>
            <a:r>
              <a:rPr lang="fr-FR" b="1" dirty="0" smtClean="0">
                <a:solidFill>
                  <a:schemeClr val="accent6">
                    <a:lumMod val="75000"/>
                  </a:schemeClr>
                </a:solidFill>
              </a:rPr>
              <a:t>Politique nationale :</a:t>
            </a:r>
            <a:br>
              <a:rPr lang="fr-FR" b="1" dirty="0" smtClean="0">
                <a:solidFill>
                  <a:schemeClr val="accent6">
                    <a:lumMod val="75000"/>
                  </a:schemeClr>
                </a:solidFill>
              </a:rPr>
            </a:br>
            <a:r>
              <a:rPr lang="fr-FR" b="1" dirty="0" smtClean="0">
                <a:solidFill>
                  <a:schemeClr val="accent6">
                    <a:lumMod val="75000"/>
                  </a:schemeClr>
                </a:solidFill>
              </a:rPr>
              <a:t>HAL archives ouvertes, et archives institutionnelles</a:t>
            </a:r>
            <a:r>
              <a:rPr lang="fr-FR" dirty="0" smtClean="0"/>
              <a:t/>
            </a:r>
            <a:br>
              <a:rPr lang="fr-FR" dirty="0" smtClean="0"/>
            </a:br>
            <a:endParaRPr lang="fr-FR" sz="2000" dirty="0"/>
          </a:p>
        </p:txBody>
      </p:sp>
      <p:sp>
        <p:nvSpPr>
          <p:cNvPr id="3" name="Sous-titre 2"/>
          <p:cNvSpPr>
            <a:spLocks noGrp="1"/>
          </p:cNvSpPr>
          <p:nvPr>
            <p:ph type="subTitle" idx="1"/>
          </p:nvPr>
        </p:nvSpPr>
        <p:spPr>
          <a:xfrm>
            <a:off x="685800" y="4221088"/>
            <a:ext cx="6400800" cy="960512"/>
          </a:xfrm>
        </p:spPr>
        <p:txBody>
          <a:bodyPr>
            <a:normAutofit/>
          </a:bodyPr>
          <a:lstStyle/>
          <a:p>
            <a:pPr algn="l"/>
            <a:r>
              <a:rPr lang="fr-FR" sz="2400" dirty="0" smtClean="0">
                <a:solidFill>
                  <a:schemeClr val="bg1">
                    <a:lumMod val="50000"/>
                  </a:schemeClr>
                </a:solidFill>
                <a:hlinkClick r:id="rId2"/>
              </a:rPr>
              <a:t>christine.berthaud@ccsd.cnrs.fr</a:t>
            </a:r>
            <a:endParaRPr lang="fr-FR" sz="2400" dirty="0" smtClean="0">
              <a:solidFill>
                <a:schemeClr val="bg1">
                  <a:lumMod val="50000"/>
                </a:schemeClr>
              </a:solidFill>
            </a:endParaRPr>
          </a:p>
        </p:txBody>
      </p:sp>
      <p:pic>
        <p:nvPicPr>
          <p:cNvPr id="1026" name="Picture 2" descr="https://lh6.googleusercontent.com/0rkDzy4ms3-nirqyuEimUim1UCR1wnIiU2sKwmpSEZk1O7pQ9i2aKIjTZw8HhUWzDFwhplCSCYu2GEmnnLR0KhiaGysOfi77UVyHrCkbRp-TnWYBbWPCuW1fAh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825234"/>
            <a:ext cx="2266951"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636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95736" y="1772816"/>
            <a:ext cx="6491064" cy="3960440"/>
          </a:xfrm>
        </p:spPr>
        <p:txBody>
          <a:bodyPr>
            <a:normAutofit fontScale="92500" lnSpcReduction="20000"/>
          </a:bodyPr>
          <a:lstStyle/>
          <a:p>
            <a:pPr marL="0" indent="0">
              <a:buNone/>
            </a:pPr>
            <a:r>
              <a:rPr lang="fr-FR" sz="2400" i="1" dirty="0"/>
              <a:t>Par "accès libre" à cette littérature, nous entendons sa </a:t>
            </a:r>
            <a:r>
              <a:rPr lang="fr-FR" sz="2400" i="1" dirty="0">
                <a:solidFill>
                  <a:schemeClr val="bg2">
                    <a:lumMod val="25000"/>
                  </a:schemeClr>
                </a:solidFill>
              </a:rPr>
              <a:t>mise à disposition gratuite </a:t>
            </a:r>
            <a:r>
              <a:rPr lang="fr-FR" sz="2400" i="1" dirty="0"/>
              <a:t>sur l'Internet public, permettant à tout un chacun de lire, télécharger, copier, transmettre, imprimer, chercher ou faire un lien vers le texte intégral de ces articles, les disséquer pour les indexer, s'en servir de données pour un logiciel, ou s'en servir à toute autre fin légale, sans barrière financière, légale ou technique autre que celles indissociables de l'accès et l'utilisation d'Internet. </a:t>
            </a:r>
            <a:r>
              <a:rPr lang="fr-FR" i="1" dirty="0"/>
              <a:t/>
            </a:r>
            <a:br>
              <a:rPr lang="fr-FR" i="1" dirty="0"/>
            </a:br>
            <a:endParaRPr lang="fr-FR" dirty="0"/>
          </a:p>
          <a:p>
            <a:pPr marL="0" indent="0">
              <a:buNone/>
            </a:pPr>
            <a:endParaRPr lang="fr-FR" sz="1400" b="1" i="1" dirty="0"/>
          </a:p>
          <a:p>
            <a:pPr marL="0" indent="0">
              <a:buNone/>
            </a:pPr>
            <a:endParaRPr lang="fr-FR" sz="1400" b="1" i="1" dirty="0"/>
          </a:p>
          <a:p>
            <a:pPr marL="0" indent="0">
              <a:buNone/>
            </a:pPr>
            <a:endParaRPr lang="fr-FR" sz="1400" b="1" i="1" dirty="0"/>
          </a:p>
          <a:p>
            <a:pPr marL="0" indent="0">
              <a:buNone/>
            </a:pPr>
            <a:r>
              <a:rPr lang="fr-FR" sz="1400" b="1" i="1" dirty="0"/>
              <a:t>Définition de l'Open Access par la "</a:t>
            </a:r>
            <a:r>
              <a:rPr lang="fr-FR" sz="1400" b="1" i="1" dirty="0">
                <a:hlinkClick r:id="rId3"/>
              </a:rPr>
              <a:t>Budapest Open Access Initiative</a:t>
            </a:r>
            <a:r>
              <a:rPr lang="fr-FR" sz="1400" b="1" i="1" dirty="0"/>
              <a:t>" (BOAI, 2002)</a:t>
            </a:r>
            <a:endParaRPr lang="fr-FR" sz="1400" dirty="0"/>
          </a:p>
          <a:p>
            <a:endParaRPr lang="fr-FR" dirty="0"/>
          </a:p>
          <a:p>
            <a:endParaRPr lang="fr-FR" dirty="0"/>
          </a:p>
        </p:txBody>
      </p:sp>
      <p:sp>
        <p:nvSpPr>
          <p:cNvPr id="3" name="Titre 2"/>
          <p:cNvSpPr>
            <a:spLocks noGrp="1"/>
          </p:cNvSpPr>
          <p:nvPr>
            <p:ph type="title"/>
          </p:nvPr>
        </p:nvSpPr>
        <p:spPr>
          <a:xfrm>
            <a:off x="457200" y="332656"/>
            <a:ext cx="8229600" cy="792088"/>
          </a:xfrm>
        </p:spPr>
        <p:txBody>
          <a:bodyPr>
            <a:normAutofit/>
          </a:bodyPr>
          <a:lstStyle/>
          <a:p>
            <a:r>
              <a:rPr lang="fr-FR" sz="3200" b="1" dirty="0">
                <a:solidFill>
                  <a:srgbClr val="F18105"/>
                </a:solidFill>
              </a:rPr>
              <a:t>Le libre accès ou open </a:t>
            </a:r>
            <a:r>
              <a:rPr lang="fr-FR" sz="3200" b="1" dirty="0" err="1">
                <a:solidFill>
                  <a:srgbClr val="F18105"/>
                </a:solidFill>
              </a:rPr>
              <a:t>access</a:t>
            </a:r>
            <a:r>
              <a:rPr lang="fr-FR" sz="3200" b="1" dirty="0">
                <a:solidFill>
                  <a:srgbClr val="F18105"/>
                </a:solidFill>
              </a:rPr>
              <a:t> : </a:t>
            </a:r>
            <a:r>
              <a:rPr lang="fr-FR" sz="3200" b="1" dirty="0" smtClean="0">
                <a:solidFill>
                  <a:srgbClr val="F18105"/>
                </a:solidFill>
              </a:rPr>
              <a:t>définition (BOAI)</a:t>
            </a:r>
            <a:endParaRPr lang="fr-FR" sz="3200" b="1" dirty="0">
              <a:solidFill>
                <a:srgbClr val="F18105"/>
              </a:solidFill>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133064"/>
            <a:ext cx="1321406" cy="1872000"/>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400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4294967295"/>
          </p:nvPr>
        </p:nvSpPr>
        <p:spPr>
          <a:xfrm>
            <a:off x="1043608" y="193675"/>
            <a:ext cx="4464496" cy="5971629"/>
          </a:xfrm>
        </p:spPr>
        <p:txBody>
          <a:bodyPr>
            <a:normAutofit fontScale="25000" lnSpcReduction="20000"/>
          </a:bodyPr>
          <a:lstStyle/>
          <a:p>
            <a:pPr marL="109728" indent="0">
              <a:buNone/>
            </a:pPr>
            <a:endParaRPr lang="fr-FR" sz="3000" b="1" dirty="0" smtClean="0">
              <a:hlinkClick r:id="rId3"/>
            </a:endParaRPr>
          </a:p>
          <a:p>
            <a:pPr marL="109728" indent="0">
              <a:buNone/>
            </a:pPr>
            <a:endParaRPr lang="fr-FR" sz="5600" b="1" dirty="0" smtClean="0">
              <a:hlinkClick r:id="rId3"/>
            </a:endParaRPr>
          </a:p>
          <a:p>
            <a:pPr marL="109728" indent="0">
              <a:buNone/>
            </a:pPr>
            <a:r>
              <a:rPr lang="fr-FR" sz="5600" b="1" dirty="0" smtClean="0">
                <a:hlinkClick r:id="rId3"/>
              </a:rPr>
              <a:t>HAL</a:t>
            </a:r>
            <a:r>
              <a:rPr lang="fr-FR" sz="5600" dirty="0" smtClean="0"/>
              <a:t> </a:t>
            </a:r>
            <a:r>
              <a:rPr lang="fr-FR" sz="5600" dirty="0"/>
              <a:t>- </a:t>
            </a:r>
            <a:r>
              <a:rPr lang="fr-FR" sz="5600" dirty="0">
                <a:hlinkClick r:id="rId3"/>
              </a:rPr>
              <a:t>http://hal.archives-ouvertes.fr</a:t>
            </a:r>
            <a:r>
              <a:rPr lang="fr-FR" sz="5600" dirty="0"/>
              <a:t/>
            </a:r>
            <a:br>
              <a:rPr lang="fr-FR" sz="5600" dirty="0"/>
            </a:br>
            <a:r>
              <a:rPr lang="fr-FR" sz="5600" dirty="0"/>
              <a:t>L'archive ouverte pluridisciplinaire HAL, est destinée au dépôt et à la diffusion d'articles scientifiques de niveau recherche, publiés ou non, et de thèses. </a:t>
            </a:r>
            <a:endParaRPr lang="fr-FR" sz="5600" dirty="0" smtClean="0"/>
          </a:p>
          <a:p>
            <a:pPr marL="109728" indent="0">
              <a:buNone/>
            </a:pPr>
            <a:endParaRPr lang="fr-FR" sz="3200" dirty="0"/>
          </a:p>
          <a:p>
            <a:pPr marL="109728" indent="0">
              <a:buNone/>
            </a:pPr>
            <a:r>
              <a:rPr lang="fr-FR" sz="5600" b="1" dirty="0">
                <a:hlinkClick r:id="rId4"/>
              </a:rPr>
              <a:t>TEL</a:t>
            </a:r>
            <a:r>
              <a:rPr lang="fr-FR" sz="5600" dirty="0"/>
              <a:t> - </a:t>
            </a:r>
            <a:r>
              <a:rPr lang="fr-FR" sz="5600" dirty="0">
                <a:hlinkClick r:id="rId4"/>
              </a:rPr>
              <a:t>http://tel.archives-ouvertes.fr</a:t>
            </a:r>
            <a:r>
              <a:rPr lang="fr-FR" sz="5600" dirty="0"/>
              <a:t/>
            </a:r>
            <a:br>
              <a:rPr lang="fr-FR" sz="5600" dirty="0"/>
            </a:br>
            <a:r>
              <a:rPr lang="fr-FR" sz="5600" dirty="0"/>
              <a:t>Le serveur TEL (thèses-en-ligne) </a:t>
            </a:r>
            <a:r>
              <a:rPr lang="fr-FR" sz="5600" dirty="0" smtClean="0"/>
              <a:t>promotion de </a:t>
            </a:r>
            <a:r>
              <a:rPr lang="fr-FR" sz="5600" dirty="0"/>
              <a:t>l'auto-archivage en ligne des thèses de doctorat et habilitations à diriger des recherches (HDR). </a:t>
            </a:r>
            <a:endParaRPr lang="fr-FR" sz="5600" dirty="0" smtClean="0"/>
          </a:p>
          <a:p>
            <a:pPr marL="109728" indent="0">
              <a:buNone/>
            </a:pPr>
            <a:endParaRPr lang="fr-FR" sz="3200" dirty="0"/>
          </a:p>
          <a:p>
            <a:pPr marL="109728" indent="0">
              <a:buNone/>
            </a:pPr>
            <a:r>
              <a:rPr lang="fr-FR" sz="5600" b="1" dirty="0">
                <a:hlinkClick r:id="rId5"/>
              </a:rPr>
              <a:t>Sciencesconf.org</a:t>
            </a:r>
            <a:r>
              <a:rPr lang="fr-FR" sz="5600" dirty="0"/>
              <a:t> - </a:t>
            </a:r>
            <a:r>
              <a:rPr lang="fr-FR" sz="5600" dirty="0">
                <a:hlinkClick r:id="rId5"/>
              </a:rPr>
              <a:t>http://www.sciencesconf.org</a:t>
            </a:r>
            <a:r>
              <a:rPr lang="fr-FR" sz="5600" dirty="0"/>
              <a:t/>
            </a:r>
            <a:br>
              <a:rPr lang="fr-FR" sz="5600" dirty="0"/>
            </a:br>
            <a:r>
              <a:rPr lang="fr-FR" sz="5600" dirty="0"/>
              <a:t>Plateforme Web ouverte </a:t>
            </a:r>
            <a:r>
              <a:rPr lang="fr-FR" sz="5600" dirty="0" smtClean="0"/>
              <a:t>aux organisateurs </a:t>
            </a:r>
            <a:r>
              <a:rPr lang="fr-FR" sz="5600" dirty="0"/>
              <a:t>de colloques, workshops ou réunions scientifiques.</a:t>
            </a:r>
            <a:r>
              <a:rPr lang="fr-FR" sz="4300" dirty="0"/>
              <a:t> </a:t>
            </a:r>
            <a:endParaRPr lang="fr-FR" sz="4300" dirty="0" smtClean="0"/>
          </a:p>
          <a:p>
            <a:pPr marL="109728" indent="0">
              <a:buNone/>
            </a:pPr>
            <a:endParaRPr lang="fr-FR" sz="3200" dirty="0"/>
          </a:p>
          <a:p>
            <a:pPr marL="109728" indent="0">
              <a:buNone/>
            </a:pPr>
            <a:r>
              <a:rPr lang="fr-FR" sz="5600" b="1" dirty="0" err="1">
                <a:hlinkClick r:id="rId6"/>
              </a:rPr>
              <a:t>MédiHAL</a:t>
            </a:r>
            <a:r>
              <a:rPr lang="fr-FR" sz="5600" dirty="0"/>
              <a:t> - </a:t>
            </a:r>
            <a:r>
              <a:rPr lang="fr-FR" sz="5600" dirty="0">
                <a:hlinkClick r:id="rId6"/>
              </a:rPr>
              <a:t>http://medihal.archives-ouvertes.fr</a:t>
            </a:r>
            <a:r>
              <a:rPr lang="fr-FR" sz="5600" dirty="0"/>
              <a:t/>
            </a:r>
            <a:br>
              <a:rPr lang="fr-FR" sz="5600" dirty="0"/>
            </a:br>
            <a:r>
              <a:rPr lang="fr-FR" sz="5600" dirty="0" err="1"/>
              <a:t>MédiHAL</a:t>
            </a:r>
            <a:r>
              <a:rPr lang="fr-FR" sz="5600" dirty="0"/>
              <a:t>, archive ouverte </a:t>
            </a:r>
            <a:r>
              <a:rPr lang="fr-FR" sz="5600" dirty="0" smtClean="0"/>
              <a:t>d’images </a:t>
            </a:r>
            <a:r>
              <a:rPr lang="fr-FR" sz="5600" dirty="0"/>
              <a:t>scientifiques et des documents iconographiques de science</a:t>
            </a:r>
            <a:r>
              <a:rPr lang="fr-FR" sz="4300" dirty="0"/>
              <a:t>. </a:t>
            </a:r>
            <a:endParaRPr lang="fr-FR" sz="4300" dirty="0" smtClean="0"/>
          </a:p>
          <a:p>
            <a:pPr marL="109728" indent="0">
              <a:buNone/>
            </a:pPr>
            <a:endParaRPr lang="fr-FR" sz="3200" dirty="0"/>
          </a:p>
          <a:p>
            <a:pPr marL="109728" indent="0">
              <a:buNone/>
            </a:pPr>
            <a:r>
              <a:rPr lang="fr-FR" sz="5600" b="1" dirty="0">
                <a:hlinkClick r:id="rId7"/>
              </a:rPr>
              <a:t>ISIDORE</a:t>
            </a:r>
            <a:r>
              <a:rPr lang="fr-FR" sz="5600" dirty="0"/>
              <a:t> - </a:t>
            </a:r>
            <a:r>
              <a:rPr lang="fr-FR" sz="5600" dirty="0">
                <a:hlinkClick r:id="rId7"/>
              </a:rPr>
              <a:t>http://www.rechercheisidore.fr</a:t>
            </a:r>
            <a:r>
              <a:rPr lang="fr-FR" sz="5600" dirty="0"/>
              <a:t/>
            </a:r>
            <a:br>
              <a:rPr lang="fr-FR" sz="5600" dirty="0"/>
            </a:br>
            <a:r>
              <a:rPr lang="fr-FR" sz="5600" dirty="0"/>
              <a:t>Moteur de recherche unifié des </a:t>
            </a:r>
            <a:r>
              <a:rPr lang="fr-FR" sz="5600" dirty="0" smtClean="0"/>
              <a:t>SHS, moissonnant </a:t>
            </a:r>
            <a:r>
              <a:rPr lang="fr-FR" sz="5600" dirty="0"/>
              <a:t>une grande quantité de liens émanant </a:t>
            </a:r>
            <a:r>
              <a:rPr lang="fr-FR" sz="5600" dirty="0" smtClean="0"/>
              <a:t>des s </a:t>
            </a:r>
            <a:r>
              <a:rPr lang="fr-FR" sz="5600" dirty="0"/>
              <a:t>bibliothèques numériques. MOA : TGE </a:t>
            </a:r>
            <a:r>
              <a:rPr lang="fr-FR" sz="5600" dirty="0" smtClean="0"/>
              <a:t>Adonis.</a:t>
            </a:r>
          </a:p>
          <a:p>
            <a:pPr marL="109728" indent="0">
              <a:buNone/>
            </a:pPr>
            <a:endParaRPr lang="fr-FR" sz="4000" dirty="0"/>
          </a:p>
          <a:p>
            <a:pPr marL="109728" indent="0">
              <a:buNone/>
            </a:pPr>
            <a:r>
              <a:rPr lang="fr-FR" sz="5600" b="1" dirty="0">
                <a:hlinkClick r:id="rId8"/>
              </a:rPr>
              <a:t>Episciences.org</a:t>
            </a:r>
            <a:r>
              <a:rPr lang="fr-FR" sz="5600" dirty="0"/>
              <a:t> - </a:t>
            </a:r>
            <a:r>
              <a:rPr lang="fr-FR" sz="5600" dirty="0">
                <a:hlinkClick r:id="rId8"/>
              </a:rPr>
              <a:t>http://episciences.org</a:t>
            </a:r>
            <a:r>
              <a:rPr lang="fr-FR" sz="5600" dirty="0"/>
              <a:t/>
            </a:r>
            <a:br>
              <a:rPr lang="fr-FR" sz="5600" dirty="0"/>
            </a:br>
            <a:r>
              <a:rPr lang="fr-FR" sz="5600" dirty="0"/>
              <a:t>Plateforme d'"épi-revues".  (en cours</a:t>
            </a:r>
            <a:r>
              <a:rPr lang="fr-FR" sz="5600" dirty="0" smtClean="0"/>
              <a:t>)</a:t>
            </a:r>
          </a:p>
          <a:p>
            <a:pPr marL="109728" indent="0">
              <a:buNone/>
            </a:pPr>
            <a:endParaRPr lang="fr-FR" sz="4400" dirty="0"/>
          </a:p>
          <a:p>
            <a:pPr marL="109728" indent="0">
              <a:buNone/>
            </a:pPr>
            <a:r>
              <a:rPr lang="fr-FR" sz="5600" b="1" dirty="0">
                <a:hlinkClick r:id="rId9"/>
              </a:rPr>
              <a:t>HELOISE</a:t>
            </a:r>
            <a:r>
              <a:rPr lang="fr-FR" sz="5600" dirty="0"/>
              <a:t> - </a:t>
            </a:r>
            <a:r>
              <a:rPr lang="fr-FR" sz="5600" dirty="0">
                <a:hlinkClick r:id="rId9"/>
              </a:rPr>
              <a:t>http://heloise.ccsd.cnrs.fr</a:t>
            </a:r>
            <a:r>
              <a:rPr lang="fr-FR" sz="5600" dirty="0"/>
              <a:t/>
            </a:r>
            <a:br>
              <a:rPr lang="fr-FR" sz="5600" dirty="0"/>
            </a:br>
            <a:r>
              <a:rPr lang="fr-FR" sz="5600" dirty="0"/>
              <a:t>Le système Héloïse permet d'informer sur la politique des éditeurs en matière de diffusion en open </a:t>
            </a:r>
            <a:r>
              <a:rPr lang="fr-FR" sz="5600" dirty="0" err="1"/>
              <a:t>access</a:t>
            </a:r>
            <a:r>
              <a:rPr lang="fr-FR" sz="5600" dirty="0"/>
              <a:t> des publications scientifiques. </a:t>
            </a:r>
          </a:p>
        </p:txBody>
      </p:sp>
      <p:pic>
        <p:nvPicPr>
          <p:cNvPr id="18" name="Picture 4" descr="http://ccsd.cnrs.fr/images/realisations/logos/te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354" y="1315896"/>
            <a:ext cx="789752" cy="7897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ccsd.cnrs.fr/images/realisations/logos/sciencesconf.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93" y="2238415"/>
            <a:ext cx="841913" cy="7980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ccsd.cnrs.fr/images/realisations/logos/mediha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819" y="2883563"/>
            <a:ext cx="804036" cy="8040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ccsd.cnrs.fr/images/realisations/logos/isidor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1204" y="3688131"/>
            <a:ext cx="662281" cy="6622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http://ccsd.cnrs.fr/images/realisations/logos/helois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634" y="5085184"/>
            <a:ext cx="652541" cy="65254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5652119" y="1528348"/>
            <a:ext cx="3203848" cy="3016210"/>
          </a:xfrm>
          <a:prstGeom prst="rect">
            <a:avLst/>
          </a:prstGeom>
          <a:solidFill>
            <a:schemeClr val="bg1">
              <a:lumMod val="85000"/>
            </a:schemeClr>
          </a:solidFill>
          <a:ln>
            <a:solidFill>
              <a:srgbClr val="FB8605"/>
            </a:solidFill>
          </a:ln>
        </p:spPr>
        <p:txBody>
          <a:bodyPr wrap="square">
            <a:spAutoFit/>
          </a:bodyPr>
          <a:lstStyle/>
          <a:p>
            <a:pPr algn="r"/>
            <a:r>
              <a:rPr lang="fr-FR" sz="1600" dirty="0" smtClean="0">
                <a:solidFill>
                  <a:schemeClr val="tx1">
                    <a:lumMod val="75000"/>
                    <a:lumOff val="25000"/>
                  </a:schemeClr>
                </a:solidFill>
              </a:rPr>
              <a:t>Créée  </a:t>
            </a:r>
            <a:r>
              <a:rPr lang="fr-FR" sz="1600" dirty="0">
                <a:solidFill>
                  <a:schemeClr val="tx1">
                    <a:lumMod val="75000"/>
                    <a:lumOff val="25000"/>
                  </a:schemeClr>
                </a:solidFill>
              </a:rPr>
              <a:t>en 2000 </a:t>
            </a:r>
          </a:p>
          <a:p>
            <a:pPr algn="r"/>
            <a:r>
              <a:rPr lang="fr-FR" sz="1600" dirty="0">
                <a:solidFill>
                  <a:schemeClr val="tx1">
                    <a:lumMod val="75000"/>
                    <a:lumOff val="25000"/>
                  </a:schemeClr>
                </a:solidFill>
              </a:rPr>
              <a:t>Missions :</a:t>
            </a:r>
          </a:p>
          <a:p>
            <a:pPr algn="r"/>
            <a:r>
              <a:rPr lang="fr-FR" sz="1600" dirty="0">
                <a:solidFill>
                  <a:schemeClr val="tx1">
                    <a:lumMod val="75000"/>
                    <a:lumOff val="25000"/>
                  </a:schemeClr>
                </a:solidFill>
              </a:rPr>
              <a:t>Développement  des archives ouvertes pour la communauté  ESR  ainsi que des services connexes</a:t>
            </a:r>
          </a:p>
          <a:p>
            <a:pPr algn="r"/>
            <a:endParaRPr lang="fr-FR" sz="1600" dirty="0">
              <a:solidFill>
                <a:schemeClr val="tx1">
                  <a:lumMod val="75000"/>
                  <a:lumOff val="25000"/>
                </a:schemeClr>
              </a:solidFill>
            </a:endParaRPr>
          </a:p>
          <a:p>
            <a:pPr algn="r"/>
            <a:r>
              <a:rPr lang="fr-FR" sz="1600" dirty="0">
                <a:solidFill>
                  <a:schemeClr val="tx1">
                    <a:lumMod val="75000"/>
                    <a:lumOff val="25000"/>
                  </a:schemeClr>
                </a:solidFill>
              </a:rPr>
              <a:t>Basée dans les locaux du </a:t>
            </a:r>
            <a:r>
              <a:rPr lang="fr-FR" sz="1400" dirty="0">
                <a:solidFill>
                  <a:schemeClr val="tx1">
                    <a:lumMod val="75000"/>
                    <a:lumOff val="25000"/>
                  </a:schemeClr>
                </a:solidFill>
                <a:hlinkClick r:id="rId15"/>
              </a:rPr>
              <a:t>Centre de Calcul de l'IN2P3</a:t>
            </a:r>
            <a:endParaRPr lang="fr-FR" sz="1400" dirty="0">
              <a:solidFill>
                <a:schemeClr val="tx1">
                  <a:lumMod val="75000"/>
                  <a:lumOff val="25000"/>
                </a:schemeClr>
              </a:solidFill>
            </a:endParaRPr>
          </a:p>
          <a:p>
            <a:pPr algn="r"/>
            <a:endParaRPr lang="fr-FR" sz="1600" dirty="0">
              <a:solidFill>
                <a:schemeClr val="tx1">
                  <a:lumMod val="75000"/>
                  <a:lumOff val="25000"/>
                </a:schemeClr>
              </a:solidFill>
            </a:endParaRPr>
          </a:p>
          <a:p>
            <a:pPr algn="r"/>
            <a:r>
              <a:rPr lang="fr-FR" sz="1600" dirty="0">
                <a:solidFill>
                  <a:schemeClr val="tx1">
                    <a:lumMod val="75000"/>
                    <a:lumOff val="25000"/>
                  </a:schemeClr>
                </a:solidFill>
              </a:rPr>
              <a:t>Partenaire de projets européens : </a:t>
            </a:r>
            <a:r>
              <a:rPr lang="fr-FR" sz="1600" dirty="0" err="1">
                <a:solidFill>
                  <a:schemeClr val="tx1">
                    <a:lumMod val="75000"/>
                    <a:lumOff val="25000"/>
                  </a:schemeClr>
                </a:solidFill>
              </a:rPr>
              <a:t>MedOANet</a:t>
            </a:r>
            <a:r>
              <a:rPr lang="fr-FR" sz="1600" dirty="0">
                <a:solidFill>
                  <a:schemeClr val="tx1">
                    <a:lumMod val="75000"/>
                    <a:lumOff val="25000"/>
                  </a:schemeClr>
                </a:solidFill>
              </a:rPr>
              <a:t>, DARIAH-EU, </a:t>
            </a:r>
            <a:r>
              <a:rPr lang="fr-FR" sz="1600" dirty="0" smtClean="0">
                <a:solidFill>
                  <a:schemeClr val="tx1">
                    <a:lumMod val="75000"/>
                    <a:lumOff val="25000"/>
                  </a:schemeClr>
                </a:solidFill>
              </a:rPr>
              <a:t>PEER</a:t>
            </a:r>
            <a:br>
              <a:rPr lang="fr-FR" sz="1600" dirty="0" smtClean="0">
                <a:solidFill>
                  <a:schemeClr val="tx1">
                    <a:lumMod val="75000"/>
                    <a:lumOff val="25000"/>
                  </a:schemeClr>
                </a:solidFill>
              </a:rPr>
            </a:br>
            <a:r>
              <a:rPr lang="fr-FR" sz="1600" dirty="0" err="1" smtClean="0">
                <a:solidFill>
                  <a:schemeClr val="tx1">
                    <a:lumMod val="75000"/>
                    <a:lumOff val="25000"/>
                  </a:schemeClr>
                </a:solidFill>
              </a:rPr>
              <a:t>Equipex</a:t>
            </a:r>
            <a:r>
              <a:rPr lang="fr-FR" sz="1600" dirty="0" smtClean="0">
                <a:solidFill>
                  <a:schemeClr val="tx1">
                    <a:lumMod val="75000"/>
                    <a:lumOff val="25000"/>
                  </a:schemeClr>
                </a:solidFill>
              </a:rPr>
              <a:t> DILOH,  ANR Campus AAR</a:t>
            </a:r>
            <a:endParaRPr lang="fr-FR" sz="1600" dirty="0">
              <a:solidFill>
                <a:schemeClr val="tx1">
                  <a:lumMod val="75000"/>
                  <a:lumOff val="25000"/>
                </a:schemeClr>
              </a:solidFill>
            </a:endParaRPr>
          </a:p>
        </p:txBody>
      </p:sp>
      <p:pic>
        <p:nvPicPr>
          <p:cNvPr id="13"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193" y="4442779"/>
            <a:ext cx="1115858" cy="47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https://lh6.googleusercontent.com/0rkDzy4ms3-nirqyuEimUim1UCR1wnIiU2sKwmpSEZk1O7pQ9i2aKIjTZw8HhUWzDFwhplCSCYu2GEmnnLR0KhiaGysOfi77UVyHrCkbRp-TnWYBbWPCuW1fAh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52119" y="237721"/>
            <a:ext cx="3203849" cy="10781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80312" y="5938544"/>
            <a:ext cx="1728192" cy="6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7" descr="cnrs, dépasser les frontière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09412" y="4678284"/>
            <a:ext cx="1489262" cy="12162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7118" y="5835606"/>
            <a:ext cx="206692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6" descr="imap://berthaud@simap.in2p3.fr:993/fetch%3EUID%3E/INBOX%3E99965?part=1.1.2.2&amp;filename=logo-hal-RVB.jpg"/>
          <p:cNvSpPr>
            <a:spLocks noChangeAspect="1" noChangeArrowheads="1"/>
          </p:cNvSpPr>
          <p:nvPr/>
        </p:nvSpPr>
        <p:spPr bwMode="auto">
          <a:xfrm>
            <a:off x="155575" y="-2498725"/>
            <a:ext cx="9286875" cy="521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2" name="Image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0566" y="574463"/>
            <a:ext cx="839800" cy="471150"/>
          </a:xfrm>
          <a:prstGeom prst="rect">
            <a:avLst/>
          </a:prstGeom>
        </p:spPr>
      </p:pic>
    </p:spTree>
    <p:extLst>
      <p:ext uri="{BB962C8B-B14F-4D97-AF65-F5344CB8AC3E}">
        <p14:creationId xmlns:p14="http://schemas.microsoft.com/office/powerpoint/2010/main" val="578156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74638"/>
            <a:ext cx="7776864" cy="634082"/>
          </a:xfrm>
        </p:spPr>
        <p:txBody>
          <a:bodyPr>
            <a:noAutofit/>
          </a:bodyPr>
          <a:lstStyle/>
          <a:p>
            <a:pPr algn="ctr"/>
            <a:r>
              <a:rPr lang="fr-FR" sz="3600" b="1" dirty="0" smtClean="0">
                <a:solidFill>
                  <a:schemeClr val="accent6">
                    <a:lumMod val="75000"/>
                  </a:schemeClr>
                </a:solidFill>
              </a:rPr>
              <a:t>Le CST</a:t>
            </a:r>
            <a:endParaRPr lang="fr-FR" sz="3600" b="1" dirty="0">
              <a:solidFill>
                <a:schemeClr val="accent6">
                  <a:lumMod val="75000"/>
                </a:schemeClr>
              </a:solidFill>
            </a:endParaRPr>
          </a:p>
        </p:txBody>
      </p:sp>
      <p:sp>
        <p:nvSpPr>
          <p:cNvPr id="3" name="Espace réservé du contenu 2"/>
          <p:cNvSpPr>
            <a:spLocks noGrp="1"/>
          </p:cNvSpPr>
          <p:nvPr>
            <p:ph idx="1"/>
          </p:nvPr>
        </p:nvSpPr>
        <p:spPr>
          <a:xfrm>
            <a:off x="755576" y="1052736"/>
            <a:ext cx="7890080" cy="5123656"/>
          </a:xfrm>
        </p:spPr>
        <p:txBody>
          <a:bodyPr>
            <a:normAutofit fontScale="92500" lnSpcReduction="10000"/>
          </a:bodyPr>
          <a:lstStyle/>
          <a:p>
            <a:pPr marL="539496" indent="-457200">
              <a:buClr>
                <a:srgbClr val="C45D08"/>
              </a:buClr>
            </a:pPr>
            <a:r>
              <a:rPr lang="fr-FR" dirty="0" smtClean="0"/>
              <a:t>Il conseille</a:t>
            </a:r>
            <a:r>
              <a:rPr lang="fr-FR" dirty="0"/>
              <a:t>, il est consulté sur les projets,  , il fixe et planifie les évolutions de HAL et des services afférents, établit les cahiers des charges, étudie les évolutions des protocoles internationaux et l'état de l'art en matière d'archives ouvertes pour leurs mises en œuvre. </a:t>
            </a:r>
            <a:endParaRPr lang="fr-FR" dirty="0" smtClean="0"/>
          </a:p>
          <a:p>
            <a:pPr marL="539496" indent="-457200">
              <a:buClr>
                <a:srgbClr val="C45D08"/>
              </a:buClr>
            </a:pPr>
            <a:r>
              <a:rPr lang="fr-FR" dirty="0" smtClean="0"/>
              <a:t>Composé </a:t>
            </a:r>
            <a:r>
              <a:rPr lang="fr-FR" dirty="0"/>
              <a:t>d’au moins 1/3 de chercheurs, il est l'interface directe de ces communautés dont il recueille les besoins.</a:t>
            </a:r>
          </a:p>
          <a:p>
            <a:pPr marL="857250" lvl="1" indent="-457200">
              <a:buClr>
                <a:srgbClr val="C45D08"/>
              </a:buClr>
              <a:buFont typeface="Wingdings" panose="05000000000000000000" pitchFamily="2" charset="2"/>
              <a:buChar char="ü"/>
            </a:pPr>
            <a:r>
              <a:rPr lang="fr-FR" dirty="0" smtClean="0"/>
              <a:t>Il</a:t>
            </a:r>
            <a:r>
              <a:rPr lang="fr-FR" dirty="0"/>
              <a:t> est coordonné par le directeur du CCSD, assisté par un des membres du CST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28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14300"/>
            <a:ext cx="8201025"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768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600" b="1" dirty="0" smtClean="0">
                <a:solidFill>
                  <a:schemeClr val="accent6">
                    <a:lumMod val="75000"/>
                  </a:schemeClr>
                </a:solidFill>
              </a:rPr>
              <a:t>HAL : ARCHIVE OUVERTE MULTIFORME</a:t>
            </a:r>
            <a:endParaRPr lang="fr-FR" sz="3600" dirty="0">
              <a:solidFill>
                <a:schemeClr val="accent6">
                  <a:lumMod val="75000"/>
                </a:schemeClr>
              </a:solidFill>
            </a:endParaRPr>
          </a:p>
        </p:txBody>
      </p:sp>
      <p:sp>
        <p:nvSpPr>
          <p:cNvPr id="3" name="ZoneTexte 2"/>
          <p:cNvSpPr txBox="1"/>
          <p:nvPr/>
        </p:nvSpPr>
        <p:spPr>
          <a:xfrm>
            <a:off x="251520" y="1706032"/>
            <a:ext cx="8496944" cy="3970318"/>
          </a:xfrm>
          <a:prstGeom prst="rect">
            <a:avLst/>
          </a:prstGeom>
          <a:noFill/>
        </p:spPr>
        <p:txBody>
          <a:bodyPr wrap="square" rtlCol="0">
            <a:spAutoFit/>
          </a:bodyPr>
          <a:lstStyle/>
          <a:p>
            <a:pPr marL="342900" indent="-342900">
              <a:buClr>
                <a:schemeClr val="accent6">
                  <a:lumMod val="75000"/>
                </a:schemeClr>
              </a:buClr>
              <a:buFont typeface="Arial" panose="020B0604020202020204" pitchFamily="34" charset="0"/>
              <a:buChar char="•"/>
            </a:pPr>
            <a:r>
              <a:rPr lang="fr-FR" sz="2800" smtClean="0"/>
              <a:t>application développée par le CCSD</a:t>
            </a:r>
          </a:p>
          <a:p>
            <a:pPr marL="342900" indent="-342900">
              <a:buClr>
                <a:schemeClr val="accent6">
                  <a:lumMod val="75000"/>
                </a:schemeClr>
              </a:buClr>
              <a:buFont typeface="Arial" panose="020B0604020202020204" pitchFamily="34" charset="0"/>
              <a:buChar char="•"/>
            </a:pPr>
            <a:r>
              <a:rPr lang="fr-FR" sz="2800" smtClean="0"/>
              <a:t>entrepôt unique </a:t>
            </a:r>
          </a:p>
          <a:p>
            <a:pPr marL="342900" indent="-342900">
              <a:buClr>
                <a:schemeClr val="accent6">
                  <a:lumMod val="75000"/>
                </a:schemeClr>
              </a:buClr>
              <a:buFont typeface="Arial" panose="020B0604020202020204" pitchFamily="34" charset="0"/>
              <a:buChar char="•"/>
            </a:pPr>
            <a:r>
              <a:rPr lang="fr-FR" sz="2800" smtClean="0"/>
              <a:t>plate-forme pour des archives institutionnelles</a:t>
            </a:r>
          </a:p>
          <a:p>
            <a:pPr marL="342900" indent="-342900">
              <a:buClr>
                <a:schemeClr val="accent6">
                  <a:lumMod val="75000"/>
                </a:schemeClr>
              </a:buClr>
              <a:buFont typeface="Arial" panose="020B0604020202020204" pitchFamily="34" charset="0"/>
              <a:buChar char="•"/>
            </a:pPr>
            <a:r>
              <a:rPr lang="fr-FR" sz="2800" smtClean="0"/>
              <a:t>plate-forme pour des archives disciplinaires </a:t>
            </a:r>
          </a:p>
          <a:p>
            <a:pPr marL="342900" indent="-342900">
              <a:buClr>
                <a:schemeClr val="accent6">
                  <a:lumMod val="75000"/>
                </a:schemeClr>
              </a:buClr>
              <a:buFont typeface="Arial" panose="020B0604020202020204" pitchFamily="34" charset="0"/>
              <a:buChar char="•"/>
            </a:pPr>
            <a:endParaRPr lang="fr-FR" sz="2800"/>
          </a:p>
          <a:p>
            <a:pPr marL="342900" indent="-342900">
              <a:buClr>
                <a:schemeClr val="accent6">
                  <a:lumMod val="75000"/>
                </a:schemeClr>
              </a:buClr>
              <a:buFont typeface="Arial" panose="020B0604020202020204" pitchFamily="34" charset="0"/>
              <a:buChar char="•"/>
            </a:pPr>
            <a:r>
              <a:rPr lang="fr-FR" sz="2800" smtClean="0"/>
              <a:t>archive pour les thèses : </a:t>
            </a:r>
          </a:p>
          <a:p>
            <a:pPr marL="342900" indent="-342900">
              <a:buClr>
                <a:schemeClr val="accent6">
                  <a:lumMod val="75000"/>
                </a:schemeClr>
              </a:buClr>
              <a:buFont typeface="Arial" panose="020B0604020202020204" pitchFamily="34" charset="0"/>
              <a:buChar char="•"/>
            </a:pPr>
            <a:endParaRPr lang="fr-FR" sz="2800"/>
          </a:p>
          <a:p>
            <a:pPr marL="342900" indent="-342900">
              <a:buClr>
                <a:schemeClr val="accent6">
                  <a:lumMod val="75000"/>
                </a:schemeClr>
              </a:buClr>
              <a:buFont typeface="Arial" panose="020B0604020202020204" pitchFamily="34" charset="0"/>
              <a:buChar char="•"/>
            </a:pPr>
            <a:endParaRPr lang="fr-FR" sz="2800" smtClean="0"/>
          </a:p>
          <a:p>
            <a:pPr marL="342900" indent="-342900">
              <a:buClr>
                <a:schemeClr val="accent6">
                  <a:lumMod val="75000"/>
                </a:schemeClr>
              </a:buClr>
              <a:buFont typeface="Arial" panose="020B0604020202020204" pitchFamily="34" charset="0"/>
              <a:buChar char="•"/>
            </a:pPr>
            <a:r>
              <a:rPr lang="fr-FR" sz="2800" smtClean="0"/>
              <a:t>échappe aux classifications habituelles </a:t>
            </a:r>
            <a:endParaRPr lang="fr-FR" sz="28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429000"/>
            <a:ext cx="24860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029075"/>
            <a:ext cx="25717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781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p:cNvGrpSpPr/>
          <p:nvPr/>
        </p:nvGrpSpPr>
        <p:grpSpPr>
          <a:xfrm>
            <a:off x="251520" y="593472"/>
            <a:ext cx="4032448" cy="6147896"/>
            <a:chOff x="251520" y="593472"/>
            <a:chExt cx="4032448" cy="6147896"/>
          </a:xfrm>
        </p:grpSpPr>
        <p:sp>
          <p:nvSpPr>
            <p:cNvPr id="33" name="Rectangle à coins arrondis 32"/>
            <p:cNvSpPr/>
            <p:nvPr/>
          </p:nvSpPr>
          <p:spPr>
            <a:xfrm>
              <a:off x="251520" y="593472"/>
              <a:ext cx="4032448" cy="6147896"/>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ZoneTexte 25"/>
            <p:cNvSpPr txBox="1"/>
            <p:nvPr/>
          </p:nvSpPr>
          <p:spPr>
            <a:xfrm>
              <a:off x="591669" y="692696"/>
              <a:ext cx="3332259" cy="369332"/>
            </a:xfrm>
            <a:prstGeom prst="rect">
              <a:avLst/>
            </a:prstGeom>
            <a:noFill/>
          </p:spPr>
          <p:txBody>
            <a:bodyPr wrap="none" rtlCol="0">
              <a:spAutoFit/>
            </a:bodyPr>
            <a:lstStyle/>
            <a:p>
              <a:r>
                <a:rPr lang="fr-FR" b="1" smtClean="0">
                  <a:solidFill>
                    <a:schemeClr val="tx1">
                      <a:lumMod val="50000"/>
                      <a:lumOff val="50000"/>
                    </a:schemeClr>
                  </a:solidFill>
                </a:rPr>
                <a:t>ARCHIVE INSTITUTIONNELLE HAL</a:t>
              </a:r>
              <a:endParaRPr lang="fr-FR" b="1">
                <a:solidFill>
                  <a:schemeClr val="tx1">
                    <a:lumMod val="50000"/>
                    <a:lumOff val="50000"/>
                  </a:schemeClr>
                </a:solidFill>
              </a:endParaRPr>
            </a:p>
          </p:txBody>
        </p:sp>
      </p:grpSp>
      <p:sp>
        <p:nvSpPr>
          <p:cNvPr id="61" name="Ellipse 4"/>
          <p:cNvSpPr/>
          <p:nvPr/>
        </p:nvSpPr>
        <p:spPr>
          <a:xfrm>
            <a:off x="2450260" y="228856"/>
            <a:ext cx="1136294" cy="5852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fr-FR" sz="2000" kern="1200"/>
          </a:p>
        </p:txBody>
      </p:sp>
      <p:grpSp>
        <p:nvGrpSpPr>
          <p:cNvPr id="46" name="Groupe 45"/>
          <p:cNvGrpSpPr/>
          <p:nvPr/>
        </p:nvGrpSpPr>
        <p:grpSpPr>
          <a:xfrm>
            <a:off x="467544" y="1340768"/>
            <a:ext cx="3690465" cy="5040560"/>
            <a:chOff x="467544" y="1340768"/>
            <a:chExt cx="3690465" cy="504056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2442" y="5445224"/>
              <a:ext cx="1903089"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467544" y="5692558"/>
              <a:ext cx="1604927" cy="461665"/>
            </a:xfrm>
            <a:prstGeom prst="rect">
              <a:avLst/>
            </a:prstGeom>
            <a:noFill/>
          </p:spPr>
          <p:txBody>
            <a:bodyPr wrap="none" rtlCol="0">
              <a:spAutoFit/>
            </a:bodyPr>
            <a:lstStyle/>
            <a:p>
              <a:r>
                <a:rPr lang="fr-FR" sz="1200" smtClean="0"/>
                <a:t>Hébergement dans un </a:t>
              </a:r>
            </a:p>
            <a:p>
              <a:r>
                <a:rPr lang="fr-FR" sz="1200" smtClean="0"/>
                <a:t>data center</a:t>
              </a:r>
              <a:endParaRPr lang="fr-FR" sz="1200"/>
            </a:p>
          </p:txBody>
        </p:sp>
        <p:sp>
          <p:nvSpPr>
            <p:cNvPr id="31" name="ZoneTexte 30"/>
            <p:cNvSpPr txBox="1"/>
            <p:nvPr/>
          </p:nvSpPr>
          <p:spPr>
            <a:xfrm>
              <a:off x="467544" y="4768951"/>
              <a:ext cx="1367682" cy="276999"/>
            </a:xfrm>
            <a:prstGeom prst="rect">
              <a:avLst/>
            </a:prstGeom>
            <a:noFill/>
          </p:spPr>
          <p:txBody>
            <a:bodyPr wrap="none" rtlCol="0">
              <a:spAutoFit/>
            </a:bodyPr>
            <a:lstStyle/>
            <a:p>
              <a:r>
                <a:rPr lang="fr-FR" sz="1200" smtClean="0"/>
                <a:t>Une équipe dédiée</a:t>
              </a:r>
              <a:endParaRPr lang="fr-FR" sz="120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5371" y="2456928"/>
              <a:ext cx="733050"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116" y="2708920"/>
              <a:ext cx="766285"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1443" y="2980623"/>
              <a:ext cx="792000" cy="232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3720" y="3162990"/>
              <a:ext cx="720000" cy="26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 name="ZoneTexte 3071"/>
            <p:cNvSpPr txBox="1"/>
            <p:nvPr/>
          </p:nvSpPr>
          <p:spPr>
            <a:xfrm>
              <a:off x="467544" y="2710661"/>
              <a:ext cx="1557358" cy="646331"/>
            </a:xfrm>
            <a:prstGeom prst="rect">
              <a:avLst/>
            </a:prstGeom>
            <a:noFill/>
          </p:spPr>
          <p:txBody>
            <a:bodyPr wrap="square" rtlCol="0">
              <a:spAutoFit/>
            </a:bodyPr>
            <a:lstStyle/>
            <a:p>
              <a:r>
                <a:rPr lang="fr-FR" sz="1200"/>
                <a:t>I</a:t>
              </a:r>
              <a:r>
                <a:rPr lang="fr-FR" sz="1200" smtClean="0"/>
                <a:t>nterconnexions avec des archives de référence</a:t>
              </a:r>
              <a:endParaRPr lang="fr-FR" sz="1200"/>
            </a:p>
          </p:txBody>
        </p:sp>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3381" y="3789040"/>
              <a:ext cx="615272"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9" name="ZoneTexte 3078"/>
            <p:cNvSpPr txBox="1"/>
            <p:nvPr/>
          </p:nvSpPr>
          <p:spPr>
            <a:xfrm>
              <a:off x="467544" y="3845344"/>
              <a:ext cx="1351845" cy="276999"/>
            </a:xfrm>
            <a:prstGeom prst="rect">
              <a:avLst/>
            </a:prstGeom>
            <a:noFill/>
          </p:spPr>
          <p:txBody>
            <a:bodyPr wrap="none" rtlCol="0">
              <a:spAutoFit/>
            </a:bodyPr>
            <a:lstStyle/>
            <a:p>
              <a:r>
                <a:rPr lang="fr-FR" sz="1200" smtClean="0"/>
                <a:t>Archivage pérenne</a:t>
              </a:r>
              <a:endParaRPr lang="fr-FR" sz="1200"/>
            </a:p>
          </p:txBody>
        </p:sp>
        <p:pic>
          <p:nvPicPr>
            <p:cNvPr id="3082"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2323" y="4689184"/>
              <a:ext cx="1062793"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40418" y="1484784"/>
              <a:ext cx="1044000" cy="360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9427" y="1772816"/>
              <a:ext cx="888862"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467544" y="1639833"/>
              <a:ext cx="1602233" cy="276999"/>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sz="1200" smtClean="0"/>
                <a:t>Plate-formes connexes</a:t>
              </a:r>
              <a:endParaRPr lang="fr-FR" sz="1200"/>
            </a:p>
          </p:txBody>
        </p:sp>
        <p:sp>
          <p:nvSpPr>
            <p:cNvPr id="23" name="Légende encadrée avec une bordure 2 22"/>
            <p:cNvSpPr/>
            <p:nvPr/>
          </p:nvSpPr>
          <p:spPr>
            <a:xfrm>
              <a:off x="2212853" y="5373216"/>
              <a:ext cx="1944686" cy="1008112"/>
            </a:xfrm>
            <a:prstGeom prst="accentBorderCallout2">
              <a:avLst>
                <a:gd name="adj1" fmla="val 18750"/>
                <a:gd name="adj2" fmla="val -8333"/>
                <a:gd name="adj3" fmla="val 18750"/>
                <a:gd name="adj4" fmla="val -16667"/>
                <a:gd name="adj5" fmla="val 18048"/>
                <a:gd name="adj6" fmla="val -71926"/>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Légende encadrée avec une bordure 2 46"/>
            <p:cNvSpPr/>
            <p:nvPr/>
          </p:nvSpPr>
          <p:spPr>
            <a:xfrm>
              <a:off x="2213323" y="4365104"/>
              <a:ext cx="1944686" cy="1008112"/>
            </a:xfrm>
            <a:prstGeom prst="accentBorderCallout2">
              <a:avLst>
                <a:gd name="adj1" fmla="val 18750"/>
                <a:gd name="adj2" fmla="val -8333"/>
                <a:gd name="adj3" fmla="val 18750"/>
                <a:gd name="adj4" fmla="val -16667"/>
                <a:gd name="adj5" fmla="val 18048"/>
                <a:gd name="adj6" fmla="val -71926"/>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Légende encadrée avec une bordure 2 47"/>
            <p:cNvSpPr/>
            <p:nvPr/>
          </p:nvSpPr>
          <p:spPr>
            <a:xfrm>
              <a:off x="2213323" y="3501008"/>
              <a:ext cx="1944686" cy="864096"/>
            </a:xfrm>
            <a:prstGeom prst="accentBorderCallout2">
              <a:avLst>
                <a:gd name="adj1" fmla="val 18750"/>
                <a:gd name="adj2" fmla="val -8333"/>
                <a:gd name="adj3" fmla="val 18750"/>
                <a:gd name="adj4" fmla="val -16667"/>
                <a:gd name="adj5" fmla="val 18048"/>
                <a:gd name="adj6" fmla="val -71926"/>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Légende encadrée avec une bordure 2 48"/>
            <p:cNvSpPr/>
            <p:nvPr/>
          </p:nvSpPr>
          <p:spPr>
            <a:xfrm>
              <a:off x="2213323" y="2348880"/>
              <a:ext cx="1944686" cy="1152128"/>
            </a:xfrm>
            <a:prstGeom prst="accentBorderCallout2">
              <a:avLst>
                <a:gd name="adj1" fmla="val 18750"/>
                <a:gd name="adj2" fmla="val -8333"/>
                <a:gd name="adj3" fmla="val 18750"/>
                <a:gd name="adj4" fmla="val -16667"/>
                <a:gd name="adj5" fmla="val 18048"/>
                <a:gd name="adj6" fmla="val -71926"/>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Légende encadrée avec une bordure 2 49"/>
            <p:cNvSpPr/>
            <p:nvPr/>
          </p:nvSpPr>
          <p:spPr>
            <a:xfrm>
              <a:off x="2213323" y="1340768"/>
              <a:ext cx="1944686" cy="1008112"/>
            </a:xfrm>
            <a:prstGeom prst="accentBorderCallout2">
              <a:avLst>
                <a:gd name="adj1" fmla="val 18750"/>
                <a:gd name="adj2" fmla="val -8333"/>
                <a:gd name="adj3" fmla="val 18750"/>
                <a:gd name="adj4" fmla="val -16667"/>
                <a:gd name="adj5" fmla="val 18048"/>
                <a:gd name="adj6" fmla="val -71926"/>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4" name="Rectangle à coins arrondis 33"/>
          <p:cNvSpPr/>
          <p:nvPr/>
        </p:nvSpPr>
        <p:spPr>
          <a:xfrm>
            <a:off x="5940152" y="1196752"/>
            <a:ext cx="2736304" cy="495751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lumMod val="50000"/>
                    <a:lumOff val="50000"/>
                  </a:schemeClr>
                </a:solidFill>
              </a:rPr>
              <a:t>ARCHIVE INSTITUTIONNELLE LOCALE</a:t>
            </a:r>
          </a:p>
        </p:txBody>
      </p:sp>
      <p:sp>
        <p:nvSpPr>
          <p:cNvPr id="40" name="Flèche gauche 39"/>
          <p:cNvSpPr/>
          <p:nvPr/>
        </p:nvSpPr>
        <p:spPr>
          <a:xfrm>
            <a:off x="4355976" y="3284984"/>
            <a:ext cx="1512168" cy="843840"/>
          </a:xfrm>
          <a:prstGeom prst="leftArrow">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Tree>
    <p:extLst>
      <p:ext uri="{BB962C8B-B14F-4D97-AF65-F5344CB8AC3E}">
        <p14:creationId xmlns:p14="http://schemas.microsoft.com/office/powerpoint/2010/main" val="396661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8"/>
          <p:cNvGrpSpPr>
            <a:grpSpLocks/>
          </p:cNvGrpSpPr>
          <p:nvPr/>
        </p:nvGrpSpPr>
        <p:grpSpPr bwMode="auto">
          <a:xfrm>
            <a:off x="1123950" y="442913"/>
            <a:ext cx="5924550" cy="2205037"/>
            <a:chOff x="708" y="279"/>
            <a:chExt cx="3732" cy="1389"/>
          </a:xfrm>
        </p:grpSpPr>
        <p:sp>
          <p:nvSpPr>
            <p:cNvPr id="17564" name="Rectangle 146"/>
            <p:cNvSpPr>
              <a:spLocks noChangeArrowheads="1"/>
            </p:cNvSpPr>
            <p:nvPr/>
          </p:nvSpPr>
          <p:spPr bwMode="gray">
            <a:xfrm>
              <a:off x="708" y="294"/>
              <a:ext cx="3732" cy="1374"/>
            </a:xfrm>
            <a:prstGeom prst="rect">
              <a:avLst/>
            </a:prstGeom>
            <a:solidFill>
              <a:srgbClr val="F8F8F8">
                <a:alpha val="38039"/>
              </a:srgbClr>
            </a:solidFill>
            <a:ln w="9525" algn="ctr">
              <a:solidFill>
                <a:schemeClr val="tx1"/>
              </a:solidFill>
              <a:prstDash val="lgDash"/>
              <a:miter lim="800000"/>
              <a:headEnd/>
              <a:tailEnd/>
            </a:ln>
          </p:spPr>
          <p:txBody>
            <a:bodyPr wrap="none" lIns="93600" tIns="46800" rIns="93600" bIns="46800" anchor="ctr">
              <a:spAutoFit/>
            </a:bodyPr>
            <a:lstStyle/>
            <a:p>
              <a:pPr algn="ctr" eaLnBrk="0" hangingPunct="0">
                <a:spcBef>
                  <a:spcPct val="30000"/>
                </a:spcBef>
                <a:buClr>
                  <a:srgbClr val="FF6600"/>
                </a:buClr>
                <a:buSzPct val="90000"/>
                <a:buFont typeface="Wingdings" pitchFamily="2" charset="2"/>
                <a:buNone/>
              </a:pPr>
              <a:endParaRPr lang="fr-FR"/>
            </a:p>
          </p:txBody>
        </p:sp>
        <p:sp>
          <p:nvSpPr>
            <p:cNvPr id="17565" name="Text Box 147"/>
            <p:cNvSpPr txBox="1">
              <a:spLocks noChangeArrowheads="1"/>
            </p:cNvSpPr>
            <p:nvPr/>
          </p:nvSpPr>
          <p:spPr bwMode="gray">
            <a:xfrm>
              <a:off x="2996" y="279"/>
              <a:ext cx="142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3600" tIns="46800" rIns="936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30000"/>
                </a:spcBef>
                <a:buClr>
                  <a:srgbClr val="FF6600"/>
                </a:buClr>
                <a:buSzPct val="90000"/>
                <a:buFont typeface="Wingdings" pitchFamily="2" charset="2"/>
                <a:buNone/>
              </a:pPr>
              <a:r>
                <a:rPr lang="fr-FR" sz="1200" i="1"/>
                <a:t>Portails de dépôts, collections</a:t>
              </a:r>
            </a:p>
          </p:txBody>
        </p:sp>
      </p:grpSp>
      <p:sp>
        <p:nvSpPr>
          <p:cNvPr id="17411" name="Rectangle 2"/>
          <p:cNvSpPr>
            <a:spLocks noChangeArrowheads="1"/>
          </p:cNvSpPr>
          <p:nvPr/>
        </p:nvSpPr>
        <p:spPr bwMode="auto">
          <a:xfrm>
            <a:off x="1258888" y="2781300"/>
            <a:ext cx="6103937" cy="720725"/>
          </a:xfrm>
          <a:prstGeom prst="rect">
            <a:avLst/>
          </a:prstGeom>
          <a:gradFill rotWithShape="1">
            <a:gsLst>
              <a:gs pos="0">
                <a:srgbClr val="181876"/>
              </a:gs>
              <a:gs pos="50000">
                <a:srgbClr val="3333FF"/>
              </a:gs>
              <a:gs pos="100000">
                <a:srgbClr val="181876"/>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sp>
        <p:nvSpPr>
          <p:cNvPr id="17412" name="AutoShape 3"/>
          <p:cNvSpPr>
            <a:spLocks noChangeArrowheads="1"/>
          </p:cNvSpPr>
          <p:nvPr/>
        </p:nvSpPr>
        <p:spPr bwMode="auto">
          <a:xfrm>
            <a:off x="1001713" y="3716338"/>
            <a:ext cx="1296987" cy="1225550"/>
          </a:xfrm>
          <a:prstGeom prst="flowChartMultidocument">
            <a:avLst/>
          </a:prstGeom>
          <a:solidFill>
            <a:schemeClr val="bg1"/>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r>
              <a:rPr kumimoji="1" lang="fr-FR" sz="1200" b="1"/>
              <a:t>Texte intégral</a:t>
            </a:r>
          </a:p>
        </p:txBody>
      </p:sp>
      <p:sp>
        <p:nvSpPr>
          <p:cNvPr id="1479684" name="AutoShape 4"/>
          <p:cNvSpPr>
            <a:spLocks noChangeArrowheads="1"/>
          </p:cNvSpPr>
          <p:nvPr/>
        </p:nvSpPr>
        <p:spPr bwMode="auto">
          <a:xfrm>
            <a:off x="2586038" y="3789363"/>
            <a:ext cx="1144587" cy="454025"/>
          </a:xfrm>
          <a:prstGeom prst="flowChartPunchedCard">
            <a:avLst/>
          </a:prstGeom>
          <a:solidFill>
            <a:srgbClr val="FFFF99"/>
          </a:solidFill>
          <a:ln w="12700">
            <a:solidFill>
              <a:schemeClr val="tx1"/>
            </a:solidFill>
            <a:miter lim="800000"/>
            <a:headEnd/>
            <a:tailEnd/>
          </a:ln>
          <a:effectLst/>
        </p:spPr>
        <p:txBody>
          <a:bodyPr wrap="none" lIns="82550" tIns="41275" rIns="82550" bIns="41275" anchor="ctr"/>
          <a:lstStyle/>
          <a:p>
            <a:pPr algn="ctr" eaLnBrk="0" hangingPunct="0">
              <a:buFont typeface="Wingdings" pitchFamily="2" charset="2"/>
              <a:buNone/>
              <a:defRPr/>
            </a:pPr>
            <a:r>
              <a:rPr kumimoji="1" lang="fr-FR" sz="1050" b="1" dirty="0"/>
              <a:t>Notice</a:t>
            </a:r>
          </a:p>
          <a:p>
            <a:pPr algn="ctr" eaLnBrk="0" hangingPunct="0">
              <a:buFont typeface="Wingdings" pitchFamily="2" charset="2"/>
              <a:buNone/>
              <a:defRPr/>
            </a:pPr>
            <a:r>
              <a:rPr kumimoji="1" lang="fr-FR" sz="1050" b="1" dirty="0"/>
              <a:t>bibliographique</a:t>
            </a:r>
          </a:p>
        </p:txBody>
      </p:sp>
      <p:sp>
        <p:nvSpPr>
          <p:cNvPr id="17414" name="AutoShape 9"/>
          <p:cNvSpPr>
            <a:spLocks noChangeArrowheads="1"/>
          </p:cNvSpPr>
          <p:nvPr/>
        </p:nvSpPr>
        <p:spPr bwMode="auto">
          <a:xfrm>
            <a:off x="1577975" y="3500438"/>
            <a:ext cx="288925" cy="215900"/>
          </a:xfrm>
          <a:prstGeom prst="downArrow">
            <a:avLst>
              <a:gd name="adj1" fmla="val 50000"/>
              <a:gd name="adj2" fmla="val 25000"/>
            </a:avLst>
          </a:prstGeom>
          <a:solidFill>
            <a:srgbClr val="6699FF"/>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sp>
        <p:nvSpPr>
          <p:cNvPr id="17415" name="AutoShape 10"/>
          <p:cNvSpPr>
            <a:spLocks noChangeArrowheads="1"/>
          </p:cNvSpPr>
          <p:nvPr/>
        </p:nvSpPr>
        <p:spPr bwMode="auto">
          <a:xfrm>
            <a:off x="3057525" y="3492500"/>
            <a:ext cx="215900" cy="288925"/>
          </a:xfrm>
          <a:prstGeom prst="downArrow">
            <a:avLst>
              <a:gd name="adj1" fmla="val 50000"/>
              <a:gd name="adj2" fmla="val 33456"/>
            </a:avLst>
          </a:prstGeom>
          <a:solidFill>
            <a:srgbClr val="6699FF"/>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grpSp>
        <p:nvGrpSpPr>
          <p:cNvPr id="17416" name="Group 11"/>
          <p:cNvGrpSpPr>
            <a:grpSpLocks/>
          </p:cNvGrpSpPr>
          <p:nvPr/>
        </p:nvGrpSpPr>
        <p:grpSpPr bwMode="auto">
          <a:xfrm>
            <a:off x="2462213" y="1493838"/>
            <a:ext cx="792162" cy="1296987"/>
            <a:chOff x="2109" y="935"/>
            <a:chExt cx="499" cy="817"/>
          </a:xfrm>
        </p:grpSpPr>
        <p:sp>
          <p:nvSpPr>
            <p:cNvPr id="17555" name="Rectangle 12"/>
            <p:cNvSpPr>
              <a:spLocks noChangeArrowheads="1"/>
            </p:cNvSpPr>
            <p:nvPr/>
          </p:nvSpPr>
          <p:spPr bwMode="auto">
            <a:xfrm>
              <a:off x="2109" y="1071"/>
              <a:ext cx="499" cy="545"/>
            </a:xfrm>
            <a:prstGeom prst="rect">
              <a:avLst/>
            </a:prstGeom>
            <a:solidFill>
              <a:srgbClr val="99CCFF"/>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p>
            <a:p>
              <a:pPr algn="ctr" eaLnBrk="0" hangingPunct="0">
                <a:buFont typeface="Wingdings" pitchFamily="2" charset="2"/>
                <a:buNone/>
              </a:pPr>
              <a:endParaRPr kumimoji="1" lang="fr-FR" sz="1400" b="1"/>
            </a:p>
            <a:p>
              <a:pPr algn="ctr" eaLnBrk="0" hangingPunct="0">
                <a:buFont typeface="Wingdings" pitchFamily="2" charset="2"/>
                <a:buNone/>
              </a:pPr>
              <a:endParaRPr kumimoji="1" lang="fr-FR" sz="1400" b="1"/>
            </a:p>
            <a:p>
              <a:pPr algn="ctr" eaLnBrk="0" hangingPunct="0">
                <a:buFont typeface="Wingdings" pitchFamily="2" charset="2"/>
                <a:buNone/>
              </a:pPr>
              <a:endParaRPr kumimoji="1" lang="fr-FR" sz="900" b="1"/>
            </a:p>
          </p:txBody>
        </p:sp>
        <p:grpSp>
          <p:nvGrpSpPr>
            <p:cNvPr id="17556" name="Group 13"/>
            <p:cNvGrpSpPr>
              <a:grpSpLocks/>
            </p:cNvGrpSpPr>
            <p:nvPr/>
          </p:nvGrpSpPr>
          <p:grpSpPr bwMode="auto">
            <a:xfrm>
              <a:off x="2200" y="1162"/>
              <a:ext cx="136" cy="226"/>
              <a:chOff x="1837" y="2795"/>
              <a:chExt cx="136" cy="226"/>
            </a:xfrm>
          </p:grpSpPr>
          <p:sp>
            <p:nvSpPr>
              <p:cNvPr id="17559" name="Rectangle 14"/>
              <p:cNvSpPr>
                <a:spLocks noChangeArrowheads="1"/>
              </p:cNvSpPr>
              <p:nvPr/>
            </p:nvSpPr>
            <p:spPr bwMode="auto">
              <a:xfrm>
                <a:off x="1837" y="2795"/>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60" name="Rectangle 15"/>
              <p:cNvSpPr>
                <a:spLocks noChangeArrowheads="1"/>
              </p:cNvSpPr>
              <p:nvPr/>
            </p:nvSpPr>
            <p:spPr bwMode="auto">
              <a:xfrm>
                <a:off x="1927" y="2795"/>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61" name="Rectangle 16"/>
              <p:cNvSpPr>
                <a:spLocks noChangeArrowheads="1"/>
              </p:cNvSpPr>
              <p:nvPr/>
            </p:nvSpPr>
            <p:spPr bwMode="auto">
              <a:xfrm>
                <a:off x="1837" y="297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62" name="Rectangle 17"/>
              <p:cNvSpPr>
                <a:spLocks noChangeArrowheads="1"/>
              </p:cNvSpPr>
              <p:nvPr/>
            </p:nvSpPr>
            <p:spPr bwMode="auto">
              <a:xfrm>
                <a:off x="1928" y="288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63" name="Rectangle 18"/>
              <p:cNvSpPr>
                <a:spLocks noChangeArrowheads="1"/>
              </p:cNvSpPr>
              <p:nvPr/>
            </p:nvSpPr>
            <p:spPr bwMode="auto">
              <a:xfrm>
                <a:off x="1837" y="288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grpSp>
        <p:sp>
          <p:nvSpPr>
            <p:cNvPr id="17557" name="AutoShape 19"/>
            <p:cNvSpPr>
              <a:spLocks noChangeArrowheads="1"/>
            </p:cNvSpPr>
            <p:nvPr/>
          </p:nvSpPr>
          <p:spPr bwMode="auto">
            <a:xfrm>
              <a:off x="2290" y="1616"/>
              <a:ext cx="136" cy="136"/>
            </a:xfrm>
            <a:prstGeom prst="downArrow">
              <a:avLst>
                <a:gd name="adj1" fmla="val 50000"/>
                <a:gd name="adj2" fmla="val 25000"/>
              </a:avLst>
            </a:prstGeom>
            <a:solidFill>
              <a:srgbClr val="6699FF"/>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sp>
          <p:nvSpPr>
            <p:cNvPr id="17558" name="Rectangle 20"/>
            <p:cNvSpPr>
              <a:spLocks noChangeArrowheads="1"/>
            </p:cNvSpPr>
            <p:nvPr/>
          </p:nvSpPr>
          <p:spPr bwMode="auto">
            <a:xfrm>
              <a:off x="2109" y="935"/>
              <a:ext cx="499" cy="136"/>
            </a:xfrm>
            <a:prstGeom prst="rect">
              <a:avLst/>
            </a:prstGeom>
            <a:solidFill>
              <a:srgbClr val="000066"/>
            </a:solidFill>
            <a:ln w="12700">
              <a:solidFill>
                <a:srgbClr val="000066"/>
              </a:solidFill>
              <a:miter lim="800000"/>
              <a:headEnd/>
              <a:tailEnd/>
            </a:ln>
          </p:spPr>
          <p:txBody>
            <a:bodyPr wrap="none" lIns="82550" tIns="41275" rIns="82550" bIns="41275" anchor="ctr"/>
            <a:lstStyle/>
            <a:p>
              <a:pPr algn="ctr" eaLnBrk="0" hangingPunct="0">
                <a:buFont typeface="Wingdings" pitchFamily="2" charset="2"/>
                <a:buNone/>
              </a:pPr>
              <a:r>
                <a:rPr kumimoji="1" lang="fr-FR" sz="1400" b="1">
                  <a:solidFill>
                    <a:schemeClr val="bg1"/>
                  </a:solidFill>
                </a:rPr>
                <a:t>HAL</a:t>
              </a:r>
            </a:p>
          </p:txBody>
        </p:sp>
      </p:grpSp>
      <p:grpSp>
        <p:nvGrpSpPr>
          <p:cNvPr id="5" name="Group 22"/>
          <p:cNvGrpSpPr>
            <a:grpSpLocks/>
          </p:cNvGrpSpPr>
          <p:nvPr/>
        </p:nvGrpSpPr>
        <p:grpSpPr bwMode="auto">
          <a:xfrm>
            <a:off x="1455738" y="1484313"/>
            <a:ext cx="792162" cy="1295400"/>
            <a:chOff x="657" y="119"/>
            <a:chExt cx="499" cy="816"/>
          </a:xfrm>
        </p:grpSpPr>
        <p:sp>
          <p:nvSpPr>
            <p:cNvPr id="17541" name="AutoShape 23"/>
            <p:cNvSpPr>
              <a:spLocks noChangeArrowheads="1"/>
            </p:cNvSpPr>
            <p:nvPr/>
          </p:nvSpPr>
          <p:spPr bwMode="auto">
            <a:xfrm>
              <a:off x="839" y="799"/>
              <a:ext cx="136" cy="136"/>
            </a:xfrm>
            <a:prstGeom prst="downArrow">
              <a:avLst>
                <a:gd name="adj1" fmla="val 50000"/>
                <a:gd name="adj2" fmla="val 25000"/>
              </a:avLst>
            </a:prstGeom>
            <a:solidFill>
              <a:schemeClr val="accent2"/>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sp>
          <p:nvSpPr>
            <p:cNvPr id="17542" name="Rectangle 24"/>
            <p:cNvSpPr>
              <a:spLocks noChangeArrowheads="1"/>
            </p:cNvSpPr>
            <p:nvPr/>
          </p:nvSpPr>
          <p:spPr bwMode="auto">
            <a:xfrm>
              <a:off x="657" y="119"/>
              <a:ext cx="499" cy="136"/>
            </a:xfrm>
            <a:prstGeom prst="rect">
              <a:avLst/>
            </a:prstGeom>
            <a:solidFill>
              <a:srgbClr val="000066"/>
            </a:solidFill>
            <a:ln w="12700">
              <a:solidFill>
                <a:srgbClr val="000066"/>
              </a:solidFill>
              <a:miter lim="800000"/>
              <a:headEnd/>
              <a:tailEnd/>
            </a:ln>
          </p:spPr>
          <p:txBody>
            <a:bodyPr wrap="none" lIns="82550" tIns="41275" rIns="82550" bIns="41275" anchor="ctr"/>
            <a:lstStyle/>
            <a:p>
              <a:pPr algn="ctr" eaLnBrk="0" hangingPunct="0">
                <a:buFont typeface="Wingdings" pitchFamily="2" charset="2"/>
                <a:buNone/>
              </a:pPr>
              <a:r>
                <a:rPr kumimoji="1" lang="fr-FR" sz="1400" b="1">
                  <a:solidFill>
                    <a:schemeClr val="bg1"/>
                  </a:solidFill>
                </a:rPr>
                <a:t>INSERM</a:t>
              </a:r>
            </a:p>
          </p:txBody>
        </p:sp>
        <p:grpSp>
          <p:nvGrpSpPr>
            <p:cNvPr id="17543" name="Group 25"/>
            <p:cNvGrpSpPr>
              <a:grpSpLocks/>
            </p:cNvGrpSpPr>
            <p:nvPr/>
          </p:nvGrpSpPr>
          <p:grpSpPr bwMode="auto">
            <a:xfrm>
              <a:off x="657" y="255"/>
              <a:ext cx="499" cy="545"/>
              <a:chOff x="1383" y="1071"/>
              <a:chExt cx="499" cy="545"/>
            </a:xfrm>
          </p:grpSpPr>
          <p:sp>
            <p:nvSpPr>
              <p:cNvPr id="17544" name="Rectangle 26"/>
              <p:cNvSpPr>
                <a:spLocks noChangeArrowheads="1"/>
              </p:cNvSpPr>
              <p:nvPr/>
            </p:nvSpPr>
            <p:spPr bwMode="auto">
              <a:xfrm>
                <a:off x="1383" y="1071"/>
                <a:ext cx="499" cy="545"/>
              </a:xfrm>
              <a:prstGeom prst="rect">
                <a:avLst/>
              </a:prstGeom>
              <a:solidFill>
                <a:srgbClr val="FFCC00"/>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grpSp>
            <p:nvGrpSpPr>
              <p:cNvPr id="17545" name="Group 27"/>
              <p:cNvGrpSpPr>
                <a:grpSpLocks/>
              </p:cNvGrpSpPr>
              <p:nvPr/>
            </p:nvGrpSpPr>
            <p:grpSpPr bwMode="auto">
              <a:xfrm>
                <a:off x="1474" y="1162"/>
                <a:ext cx="136" cy="226"/>
                <a:chOff x="1837" y="2795"/>
                <a:chExt cx="136" cy="226"/>
              </a:xfrm>
            </p:grpSpPr>
            <p:sp>
              <p:nvSpPr>
                <p:cNvPr id="17550" name="Rectangle 28"/>
                <p:cNvSpPr>
                  <a:spLocks noChangeArrowheads="1"/>
                </p:cNvSpPr>
                <p:nvPr/>
              </p:nvSpPr>
              <p:spPr bwMode="auto">
                <a:xfrm>
                  <a:off x="1837" y="2795"/>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51" name="Rectangle 29"/>
                <p:cNvSpPr>
                  <a:spLocks noChangeArrowheads="1"/>
                </p:cNvSpPr>
                <p:nvPr/>
              </p:nvSpPr>
              <p:spPr bwMode="auto">
                <a:xfrm>
                  <a:off x="1927" y="2795"/>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52" name="Rectangle 30"/>
                <p:cNvSpPr>
                  <a:spLocks noChangeArrowheads="1"/>
                </p:cNvSpPr>
                <p:nvPr/>
              </p:nvSpPr>
              <p:spPr bwMode="auto">
                <a:xfrm>
                  <a:off x="1837" y="297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53" name="Rectangle 31"/>
                <p:cNvSpPr>
                  <a:spLocks noChangeArrowheads="1"/>
                </p:cNvSpPr>
                <p:nvPr/>
              </p:nvSpPr>
              <p:spPr bwMode="auto">
                <a:xfrm>
                  <a:off x="1928" y="288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54" name="Rectangle 32"/>
                <p:cNvSpPr>
                  <a:spLocks noChangeArrowheads="1"/>
                </p:cNvSpPr>
                <p:nvPr/>
              </p:nvSpPr>
              <p:spPr bwMode="auto">
                <a:xfrm>
                  <a:off x="1837" y="288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grpSp>
          <p:sp>
            <p:nvSpPr>
              <p:cNvPr id="17546" name="Rectangle 33"/>
              <p:cNvSpPr>
                <a:spLocks noChangeArrowheads="1"/>
              </p:cNvSpPr>
              <p:nvPr/>
            </p:nvSpPr>
            <p:spPr bwMode="auto">
              <a:xfrm>
                <a:off x="1565" y="1344"/>
                <a:ext cx="45" cy="45"/>
              </a:xfrm>
              <a:prstGeom prst="rect">
                <a:avLst/>
              </a:prstGeom>
              <a:solidFill>
                <a:srgbClr val="0099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547" name="Rectangle 34"/>
              <p:cNvSpPr>
                <a:spLocks noChangeArrowheads="1"/>
              </p:cNvSpPr>
              <p:nvPr/>
            </p:nvSpPr>
            <p:spPr bwMode="auto">
              <a:xfrm>
                <a:off x="1474" y="1434"/>
                <a:ext cx="45" cy="45"/>
              </a:xfrm>
              <a:prstGeom prst="rect">
                <a:avLst/>
              </a:prstGeom>
              <a:solidFill>
                <a:srgbClr val="0099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548" name="Rectangle 35"/>
              <p:cNvSpPr>
                <a:spLocks noChangeArrowheads="1"/>
              </p:cNvSpPr>
              <p:nvPr/>
            </p:nvSpPr>
            <p:spPr bwMode="auto">
              <a:xfrm>
                <a:off x="1565" y="1434"/>
                <a:ext cx="45" cy="45"/>
              </a:xfrm>
              <a:prstGeom prst="rect">
                <a:avLst/>
              </a:prstGeom>
              <a:solidFill>
                <a:srgbClr val="0099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549" name="Rectangle 36"/>
              <p:cNvSpPr>
                <a:spLocks noChangeArrowheads="1"/>
              </p:cNvSpPr>
              <p:nvPr/>
            </p:nvSpPr>
            <p:spPr bwMode="auto">
              <a:xfrm>
                <a:off x="1474" y="1525"/>
                <a:ext cx="45" cy="45"/>
              </a:xfrm>
              <a:prstGeom prst="rect">
                <a:avLst/>
              </a:prstGeom>
              <a:solidFill>
                <a:srgbClr val="0099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grpSp>
      </p:grpSp>
      <p:grpSp>
        <p:nvGrpSpPr>
          <p:cNvPr id="8" name="Group 37"/>
          <p:cNvGrpSpPr>
            <a:grpSpLocks/>
          </p:cNvGrpSpPr>
          <p:nvPr/>
        </p:nvGrpSpPr>
        <p:grpSpPr bwMode="auto">
          <a:xfrm>
            <a:off x="4592638" y="1484313"/>
            <a:ext cx="792162" cy="1295400"/>
            <a:chOff x="1338" y="119"/>
            <a:chExt cx="499" cy="816"/>
          </a:xfrm>
        </p:grpSpPr>
        <p:sp>
          <p:nvSpPr>
            <p:cNvPr id="17528" name="AutoShape 38"/>
            <p:cNvSpPr>
              <a:spLocks noChangeArrowheads="1"/>
            </p:cNvSpPr>
            <p:nvPr/>
          </p:nvSpPr>
          <p:spPr bwMode="auto">
            <a:xfrm>
              <a:off x="1519" y="799"/>
              <a:ext cx="136" cy="136"/>
            </a:xfrm>
            <a:prstGeom prst="downArrow">
              <a:avLst>
                <a:gd name="adj1" fmla="val 50000"/>
                <a:gd name="adj2" fmla="val 25000"/>
              </a:avLst>
            </a:prstGeom>
            <a:solidFill>
              <a:srgbClr val="FF33CC"/>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sp>
          <p:nvSpPr>
            <p:cNvPr id="17529" name="Rectangle 39"/>
            <p:cNvSpPr>
              <a:spLocks noChangeArrowheads="1"/>
            </p:cNvSpPr>
            <p:nvPr/>
          </p:nvSpPr>
          <p:spPr bwMode="auto">
            <a:xfrm>
              <a:off x="1338" y="119"/>
              <a:ext cx="499" cy="136"/>
            </a:xfrm>
            <a:prstGeom prst="rect">
              <a:avLst/>
            </a:prstGeom>
            <a:solidFill>
              <a:srgbClr val="000066"/>
            </a:solidFill>
            <a:ln w="12700">
              <a:solidFill>
                <a:srgbClr val="000066"/>
              </a:solidFill>
              <a:miter lim="800000"/>
              <a:headEnd/>
              <a:tailEnd/>
            </a:ln>
          </p:spPr>
          <p:txBody>
            <a:bodyPr wrap="none" lIns="82550" tIns="41275" rIns="82550" bIns="41275" anchor="ctr"/>
            <a:lstStyle/>
            <a:p>
              <a:pPr algn="ctr" eaLnBrk="0" hangingPunct="0">
                <a:buFont typeface="Wingdings" pitchFamily="2" charset="2"/>
                <a:buNone/>
              </a:pPr>
              <a:r>
                <a:rPr kumimoji="1" lang="fr-FR" sz="1200" b="1">
                  <a:solidFill>
                    <a:schemeClr val="bg1"/>
                  </a:solidFill>
                </a:rPr>
                <a:t>HAL-SHS</a:t>
              </a:r>
            </a:p>
          </p:txBody>
        </p:sp>
        <p:grpSp>
          <p:nvGrpSpPr>
            <p:cNvPr id="17530" name="Group 40"/>
            <p:cNvGrpSpPr>
              <a:grpSpLocks/>
            </p:cNvGrpSpPr>
            <p:nvPr/>
          </p:nvGrpSpPr>
          <p:grpSpPr bwMode="auto">
            <a:xfrm>
              <a:off x="1338" y="255"/>
              <a:ext cx="499" cy="545"/>
              <a:chOff x="1973" y="1071"/>
              <a:chExt cx="499" cy="545"/>
            </a:xfrm>
          </p:grpSpPr>
          <p:sp>
            <p:nvSpPr>
              <p:cNvPr id="17531" name="Rectangle 41"/>
              <p:cNvSpPr>
                <a:spLocks noChangeArrowheads="1"/>
              </p:cNvSpPr>
              <p:nvPr/>
            </p:nvSpPr>
            <p:spPr bwMode="auto">
              <a:xfrm>
                <a:off x="1973" y="1071"/>
                <a:ext cx="499" cy="545"/>
              </a:xfrm>
              <a:prstGeom prst="rect">
                <a:avLst/>
              </a:prstGeom>
              <a:solidFill>
                <a:srgbClr val="FF99CC"/>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grpSp>
            <p:nvGrpSpPr>
              <p:cNvPr id="17532" name="Group 42"/>
              <p:cNvGrpSpPr>
                <a:grpSpLocks/>
              </p:cNvGrpSpPr>
              <p:nvPr/>
            </p:nvGrpSpPr>
            <p:grpSpPr bwMode="auto">
              <a:xfrm>
                <a:off x="2064" y="1162"/>
                <a:ext cx="136" cy="226"/>
                <a:chOff x="1837" y="2795"/>
                <a:chExt cx="136" cy="226"/>
              </a:xfrm>
            </p:grpSpPr>
            <p:sp>
              <p:nvSpPr>
                <p:cNvPr id="17536" name="Rectangle 43"/>
                <p:cNvSpPr>
                  <a:spLocks noChangeArrowheads="1"/>
                </p:cNvSpPr>
                <p:nvPr/>
              </p:nvSpPr>
              <p:spPr bwMode="auto">
                <a:xfrm>
                  <a:off x="1837" y="2795"/>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37" name="Rectangle 44"/>
                <p:cNvSpPr>
                  <a:spLocks noChangeArrowheads="1"/>
                </p:cNvSpPr>
                <p:nvPr/>
              </p:nvSpPr>
              <p:spPr bwMode="auto">
                <a:xfrm>
                  <a:off x="1927" y="2795"/>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38" name="Rectangle 45"/>
                <p:cNvSpPr>
                  <a:spLocks noChangeArrowheads="1"/>
                </p:cNvSpPr>
                <p:nvPr/>
              </p:nvSpPr>
              <p:spPr bwMode="auto">
                <a:xfrm>
                  <a:off x="1837" y="297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39" name="Rectangle 46"/>
                <p:cNvSpPr>
                  <a:spLocks noChangeArrowheads="1"/>
                </p:cNvSpPr>
                <p:nvPr/>
              </p:nvSpPr>
              <p:spPr bwMode="auto">
                <a:xfrm>
                  <a:off x="1928" y="288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40" name="Rectangle 47"/>
                <p:cNvSpPr>
                  <a:spLocks noChangeArrowheads="1"/>
                </p:cNvSpPr>
                <p:nvPr/>
              </p:nvSpPr>
              <p:spPr bwMode="auto">
                <a:xfrm>
                  <a:off x="1837" y="288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grpSp>
          <p:sp>
            <p:nvSpPr>
              <p:cNvPr id="17533" name="Rectangle 48"/>
              <p:cNvSpPr>
                <a:spLocks noChangeArrowheads="1"/>
              </p:cNvSpPr>
              <p:nvPr/>
            </p:nvSpPr>
            <p:spPr bwMode="auto">
              <a:xfrm>
                <a:off x="2155" y="1344"/>
                <a:ext cx="45" cy="45"/>
              </a:xfrm>
              <a:prstGeom prst="rect">
                <a:avLst/>
              </a:prstGeom>
              <a:solidFill>
                <a:srgbClr val="FFCC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534" name="Rectangle 49"/>
              <p:cNvSpPr>
                <a:spLocks noChangeArrowheads="1"/>
              </p:cNvSpPr>
              <p:nvPr/>
            </p:nvSpPr>
            <p:spPr bwMode="auto">
              <a:xfrm>
                <a:off x="2064" y="1434"/>
                <a:ext cx="45" cy="45"/>
              </a:xfrm>
              <a:prstGeom prst="rect">
                <a:avLst/>
              </a:prstGeom>
              <a:solidFill>
                <a:srgbClr val="FFCC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535" name="Rectangle 50"/>
              <p:cNvSpPr>
                <a:spLocks noChangeArrowheads="1"/>
              </p:cNvSpPr>
              <p:nvPr/>
            </p:nvSpPr>
            <p:spPr bwMode="auto">
              <a:xfrm>
                <a:off x="2154" y="1434"/>
                <a:ext cx="45" cy="45"/>
              </a:xfrm>
              <a:prstGeom prst="rect">
                <a:avLst/>
              </a:prstGeom>
              <a:solidFill>
                <a:srgbClr val="FFCC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grpSp>
      </p:grpSp>
      <p:grpSp>
        <p:nvGrpSpPr>
          <p:cNvPr id="11" name="Group 51"/>
          <p:cNvGrpSpPr>
            <a:grpSpLocks/>
          </p:cNvGrpSpPr>
          <p:nvPr/>
        </p:nvGrpSpPr>
        <p:grpSpPr bwMode="auto">
          <a:xfrm>
            <a:off x="5665788" y="1196975"/>
            <a:ext cx="1008062" cy="1584325"/>
            <a:chOff x="4649" y="436"/>
            <a:chExt cx="635" cy="998"/>
          </a:xfrm>
        </p:grpSpPr>
        <p:grpSp>
          <p:nvGrpSpPr>
            <p:cNvPr id="17491" name="Group 52"/>
            <p:cNvGrpSpPr>
              <a:grpSpLocks/>
            </p:cNvGrpSpPr>
            <p:nvPr/>
          </p:nvGrpSpPr>
          <p:grpSpPr bwMode="auto">
            <a:xfrm>
              <a:off x="4785" y="572"/>
              <a:ext cx="499" cy="545"/>
              <a:chOff x="1973" y="1071"/>
              <a:chExt cx="499" cy="545"/>
            </a:xfrm>
          </p:grpSpPr>
          <p:sp>
            <p:nvSpPr>
              <p:cNvPr id="17518" name="Rectangle 53"/>
              <p:cNvSpPr>
                <a:spLocks noChangeArrowheads="1"/>
              </p:cNvSpPr>
              <p:nvPr/>
            </p:nvSpPr>
            <p:spPr bwMode="auto">
              <a:xfrm>
                <a:off x="1973" y="1071"/>
                <a:ext cx="499" cy="5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grpSp>
            <p:nvGrpSpPr>
              <p:cNvPr id="17519" name="Group 54"/>
              <p:cNvGrpSpPr>
                <a:grpSpLocks/>
              </p:cNvGrpSpPr>
              <p:nvPr/>
            </p:nvGrpSpPr>
            <p:grpSpPr bwMode="auto">
              <a:xfrm>
                <a:off x="2064" y="1162"/>
                <a:ext cx="136" cy="226"/>
                <a:chOff x="1837" y="2795"/>
                <a:chExt cx="136" cy="226"/>
              </a:xfrm>
            </p:grpSpPr>
            <p:sp>
              <p:nvSpPr>
                <p:cNvPr id="17523" name="Rectangle 55"/>
                <p:cNvSpPr>
                  <a:spLocks noChangeArrowheads="1"/>
                </p:cNvSpPr>
                <p:nvPr/>
              </p:nvSpPr>
              <p:spPr bwMode="auto">
                <a:xfrm>
                  <a:off x="1837" y="2795"/>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24" name="Rectangle 56"/>
                <p:cNvSpPr>
                  <a:spLocks noChangeArrowheads="1"/>
                </p:cNvSpPr>
                <p:nvPr/>
              </p:nvSpPr>
              <p:spPr bwMode="auto">
                <a:xfrm>
                  <a:off x="1927" y="2795"/>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25" name="Rectangle 57"/>
                <p:cNvSpPr>
                  <a:spLocks noChangeArrowheads="1"/>
                </p:cNvSpPr>
                <p:nvPr/>
              </p:nvSpPr>
              <p:spPr bwMode="auto">
                <a:xfrm>
                  <a:off x="1837" y="2976"/>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26" name="Rectangle 58"/>
                <p:cNvSpPr>
                  <a:spLocks noChangeArrowheads="1"/>
                </p:cNvSpPr>
                <p:nvPr/>
              </p:nvSpPr>
              <p:spPr bwMode="auto">
                <a:xfrm>
                  <a:off x="1928" y="2886"/>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27" name="Rectangle 59"/>
                <p:cNvSpPr>
                  <a:spLocks noChangeArrowheads="1"/>
                </p:cNvSpPr>
                <p:nvPr/>
              </p:nvSpPr>
              <p:spPr bwMode="auto">
                <a:xfrm>
                  <a:off x="1837" y="2886"/>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grpSp>
          <p:sp>
            <p:nvSpPr>
              <p:cNvPr id="17520" name="Rectangle 60"/>
              <p:cNvSpPr>
                <a:spLocks noChangeArrowheads="1"/>
              </p:cNvSpPr>
              <p:nvPr/>
            </p:nvSpPr>
            <p:spPr bwMode="auto">
              <a:xfrm>
                <a:off x="2155" y="1344"/>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521" name="Rectangle 61"/>
              <p:cNvSpPr>
                <a:spLocks noChangeArrowheads="1"/>
              </p:cNvSpPr>
              <p:nvPr/>
            </p:nvSpPr>
            <p:spPr bwMode="auto">
              <a:xfrm>
                <a:off x="2064" y="1434"/>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522" name="Rectangle 62"/>
              <p:cNvSpPr>
                <a:spLocks noChangeArrowheads="1"/>
              </p:cNvSpPr>
              <p:nvPr/>
            </p:nvSpPr>
            <p:spPr bwMode="auto">
              <a:xfrm>
                <a:off x="2154" y="1434"/>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grpSp>
        <p:grpSp>
          <p:nvGrpSpPr>
            <p:cNvPr id="17492" name="Group 63"/>
            <p:cNvGrpSpPr>
              <a:grpSpLocks/>
            </p:cNvGrpSpPr>
            <p:nvPr/>
          </p:nvGrpSpPr>
          <p:grpSpPr bwMode="auto">
            <a:xfrm>
              <a:off x="4694" y="663"/>
              <a:ext cx="499" cy="545"/>
              <a:chOff x="1973" y="1071"/>
              <a:chExt cx="499" cy="545"/>
            </a:xfrm>
          </p:grpSpPr>
          <p:sp>
            <p:nvSpPr>
              <p:cNvPr id="17508" name="Rectangle 64"/>
              <p:cNvSpPr>
                <a:spLocks noChangeArrowheads="1"/>
              </p:cNvSpPr>
              <p:nvPr/>
            </p:nvSpPr>
            <p:spPr bwMode="auto">
              <a:xfrm>
                <a:off x="1973" y="1071"/>
                <a:ext cx="499" cy="5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grpSp>
            <p:nvGrpSpPr>
              <p:cNvPr id="17509" name="Group 65"/>
              <p:cNvGrpSpPr>
                <a:grpSpLocks/>
              </p:cNvGrpSpPr>
              <p:nvPr/>
            </p:nvGrpSpPr>
            <p:grpSpPr bwMode="auto">
              <a:xfrm>
                <a:off x="2064" y="1162"/>
                <a:ext cx="136" cy="226"/>
                <a:chOff x="1837" y="2795"/>
                <a:chExt cx="136" cy="226"/>
              </a:xfrm>
            </p:grpSpPr>
            <p:sp>
              <p:nvSpPr>
                <p:cNvPr id="17513" name="Rectangle 66"/>
                <p:cNvSpPr>
                  <a:spLocks noChangeArrowheads="1"/>
                </p:cNvSpPr>
                <p:nvPr/>
              </p:nvSpPr>
              <p:spPr bwMode="auto">
                <a:xfrm>
                  <a:off x="1837" y="2795"/>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14" name="Rectangle 67"/>
                <p:cNvSpPr>
                  <a:spLocks noChangeArrowheads="1"/>
                </p:cNvSpPr>
                <p:nvPr/>
              </p:nvSpPr>
              <p:spPr bwMode="auto">
                <a:xfrm>
                  <a:off x="1927" y="2795"/>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15" name="Rectangle 68"/>
                <p:cNvSpPr>
                  <a:spLocks noChangeArrowheads="1"/>
                </p:cNvSpPr>
                <p:nvPr/>
              </p:nvSpPr>
              <p:spPr bwMode="auto">
                <a:xfrm>
                  <a:off x="1837" y="2976"/>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16" name="Rectangle 69"/>
                <p:cNvSpPr>
                  <a:spLocks noChangeArrowheads="1"/>
                </p:cNvSpPr>
                <p:nvPr/>
              </p:nvSpPr>
              <p:spPr bwMode="auto">
                <a:xfrm>
                  <a:off x="1928" y="2886"/>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17" name="Rectangle 70"/>
                <p:cNvSpPr>
                  <a:spLocks noChangeArrowheads="1"/>
                </p:cNvSpPr>
                <p:nvPr/>
              </p:nvSpPr>
              <p:spPr bwMode="auto">
                <a:xfrm>
                  <a:off x="1837" y="2886"/>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grpSp>
          <p:sp>
            <p:nvSpPr>
              <p:cNvPr id="17510" name="Rectangle 71"/>
              <p:cNvSpPr>
                <a:spLocks noChangeArrowheads="1"/>
              </p:cNvSpPr>
              <p:nvPr/>
            </p:nvSpPr>
            <p:spPr bwMode="auto">
              <a:xfrm>
                <a:off x="2155" y="1344"/>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511" name="Rectangle 72"/>
              <p:cNvSpPr>
                <a:spLocks noChangeArrowheads="1"/>
              </p:cNvSpPr>
              <p:nvPr/>
            </p:nvSpPr>
            <p:spPr bwMode="auto">
              <a:xfrm>
                <a:off x="2064" y="1434"/>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512" name="Rectangle 73"/>
              <p:cNvSpPr>
                <a:spLocks noChangeArrowheads="1"/>
              </p:cNvSpPr>
              <p:nvPr/>
            </p:nvSpPr>
            <p:spPr bwMode="auto">
              <a:xfrm>
                <a:off x="2154" y="1434"/>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grpSp>
        <p:sp>
          <p:nvSpPr>
            <p:cNvPr id="17493" name="Rectangle 74"/>
            <p:cNvSpPr>
              <a:spLocks noChangeArrowheads="1"/>
            </p:cNvSpPr>
            <p:nvPr/>
          </p:nvSpPr>
          <p:spPr bwMode="auto">
            <a:xfrm>
              <a:off x="4785" y="436"/>
              <a:ext cx="499" cy="136"/>
            </a:xfrm>
            <a:prstGeom prst="rect">
              <a:avLst/>
            </a:prstGeom>
            <a:solidFill>
              <a:srgbClr val="000066"/>
            </a:solidFill>
            <a:ln w="12700">
              <a:solidFill>
                <a:srgbClr val="000066"/>
              </a:solidFill>
              <a:miter lim="800000"/>
              <a:headEnd/>
              <a:tailEnd/>
            </a:ln>
          </p:spPr>
          <p:txBody>
            <a:bodyPr wrap="none" lIns="82550" tIns="41275" rIns="82550" bIns="41275" anchor="ctr"/>
            <a:lstStyle/>
            <a:p>
              <a:pPr algn="ctr" eaLnBrk="0" hangingPunct="0">
                <a:buFont typeface="Wingdings" pitchFamily="2" charset="2"/>
                <a:buNone/>
              </a:pPr>
              <a:r>
                <a:rPr kumimoji="1" lang="fr-FR" sz="1400" b="1">
                  <a:solidFill>
                    <a:schemeClr val="bg1"/>
                  </a:solidFill>
                </a:rPr>
                <a:t>AUTRES</a:t>
              </a:r>
            </a:p>
          </p:txBody>
        </p:sp>
        <p:sp>
          <p:nvSpPr>
            <p:cNvPr id="17494" name="Rectangle 75"/>
            <p:cNvSpPr>
              <a:spLocks noChangeArrowheads="1"/>
            </p:cNvSpPr>
            <p:nvPr/>
          </p:nvSpPr>
          <p:spPr bwMode="auto">
            <a:xfrm>
              <a:off x="4694" y="527"/>
              <a:ext cx="499" cy="136"/>
            </a:xfrm>
            <a:prstGeom prst="rect">
              <a:avLst/>
            </a:prstGeom>
            <a:solidFill>
              <a:srgbClr val="000066"/>
            </a:solidFill>
            <a:ln w="12700">
              <a:solidFill>
                <a:srgbClr val="000066"/>
              </a:solidFill>
              <a:miter lim="800000"/>
              <a:headEnd/>
              <a:tailEnd/>
            </a:ln>
          </p:spPr>
          <p:txBody>
            <a:bodyPr wrap="none" lIns="82550" tIns="41275" rIns="82550" bIns="41275" anchor="ctr"/>
            <a:lstStyle/>
            <a:p>
              <a:pPr algn="ctr" eaLnBrk="0" hangingPunct="0">
                <a:buFont typeface="Wingdings" pitchFamily="2" charset="2"/>
                <a:buNone/>
              </a:pPr>
              <a:r>
                <a:rPr kumimoji="1" lang="fr-FR" sz="1400" b="1">
                  <a:solidFill>
                    <a:schemeClr val="bg1"/>
                  </a:solidFill>
                </a:rPr>
                <a:t>UNIV</a:t>
              </a:r>
            </a:p>
          </p:txBody>
        </p:sp>
        <p:sp>
          <p:nvSpPr>
            <p:cNvPr id="17495" name="AutoShape 76"/>
            <p:cNvSpPr>
              <a:spLocks noChangeArrowheads="1"/>
            </p:cNvSpPr>
            <p:nvPr/>
          </p:nvSpPr>
          <p:spPr bwMode="auto">
            <a:xfrm>
              <a:off x="4830" y="1298"/>
              <a:ext cx="136" cy="136"/>
            </a:xfrm>
            <a:prstGeom prst="downArrow">
              <a:avLst>
                <a:gd name="adj1" fmla="val 50000"/>
                <a:gd name="adj2" fmla="val 25000"/>
              </a:avLst>
            </a:prstGeom>
            <a:solidFill>
              <a:srgbClr val="4D4D4D"/>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sp>
          <p:nvSpPr>
            <p:cNvPr id="17496" name="Rectangle 77"/>
            <p:cNvSpPr>
              <a:spLocks noChangeArrowheads="1"/>
            </p:cNvSpPr>
            <p:nvPr/>
          </p:nvSpPr>
          <p:spPr bwMode="auto">
            <a:xfrm>
              <a:off x="4649" y="618"/>
              <a:ext cx="499" cy="136"/>
            </a:xfrm>
            <a:prstGeom prst="rect">
              <a:avLst/>
            </a:prstGeom>
            <a:solidFill>
              <a:srgbClr val="000066"/>
            </a:solidFill>
            <a:ln w="12700">
              <a:solidFill>
                <a:srgbClr val="000066"/>
              </a:solidFill>
              <a:miter lim="800000"/>
              <a:headEnd/>
              <a:tailEnd/>
            </a:ln>
          </p:spPr>
          <p:txBody>
            <a:bodyPr wrap="none" lIns="82550" tIns="41275" rIns="82550" bIns="41275" anchor="ctr"/>
            <a:lstStyle/>
            <a:p>
              <a:pPr algn="ctr" eaLnBrk="0" hangingPunct="0">
                <a:buFont typeface="Wingdings" pitchFamily="2" charset="2"/>
                <a:buNone/>
              </a:pPr>
              <a:r>
                <a:rPr kumimoji="1" lang="fr-FR" sz="1400" b="1">
                  <a:solidFill>
                    <a:schemeClr val="bg1"/>
                  </a:solidFill>
                </a:rPr>
                <a:t>INRIA</a:t>
              </a:r>
            </a:p>
          </p:txBody>
        </p:sp>
        <p:grpSp>
          <p:nvGrpSpPr>
            <p:cNvPr id="17497" name="Group 78"/>
            <p:cNvGrpSpPr>
              <a:grpSpLocks/>
            </p:cNvGrpSpPr>
            <p:nvPr/>
          </p:nvGrpSpPr>
          <p:grpSpPr bwMode="auto">
            <a:xfrm>
              <a:off x="4649" y="754"/>
              <a:ext cx="499" cy="545"/>
              <a:chOff x="1973" y="1071"/>
              <a:chExt cx="499" cy="545"/>
            </a:xfrm>
          </p:grpSpPr>
          <p:sp>
            <p:nvSpPr>
              <p:cNvPr id="17498" name="Rectangle 79"/>
              <p:cNvSpPr>
                <a:spLocks noChangeArrowheads="1"/>
              </p:cNvSpPr>
              <p:nvPr/>
            </p:nvSpPr>
            <p:spPr bwMode="auto">
              <a:xfrm>
                <a:off x="1973" y="1071"/>
                <a:ext cx="499" cy="5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66"/>
                  </a:solidFill>
                </a:endParaRPr>
              </a:p>
            </p:txBody>
          </p:sp>
          <p:grpSp>
            <p:nvGrpSpPr>
              <p:cNvPr id="17499" name="Group 80"/>
              <p:cNvGrpSpPr>
                <a:grpSpLocks/>
              </p:cNvGrpSpPr>
              <p:nvPr/>
            </p:nvGrpSpPr>
            <p:grpSpPr bwMode="auto">
              <a:xfrm>
                <a:off x="2064" y="1162"/>
                <a:ext cx="136" cy="226"/>
                <a:chOff x="1837" y="2795"/>
                <a:chExt cx="136" cy="226"/>
              </a:xfrm>
            </p:grpSpPr>
            <p:sp>
              <p:nvSpPr>
                <p:cNvPr id="17503" name="Rectangle 81"/>
                <p:cNvSpPr>
                  <a:spLocks noChangeArrowheads="1"/>
                </p:cNvSpPr>
                <p:nvPr/>
              </p:nvSpPr>
              <p:spPr bwMode="auto">
                <a:xfrm>
                  <a:off x="1837" y="2795"/>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04" name="Rectangle 82"/>
                <p:cNvSpPr>
                  <a:spLocks noChangeArrowheads="1"/>
                </p:cNvSpPr>
                <p:nvPr/>
              </p:nvSpPr>
              <p:spPr bwMode="auto">
                <a:xfrm>
                  <a:off x="1927" y="2795"/>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05" name="Rectangle 83"/>
                <p:cNvSpPr>
                  <a:spLocks noChangeArrowheads="1"/>
                </p:cNvSpPr>
                <p:nvPr/>
              </p:nvSpPr>
              <p:spPr bwMode="auto">
                <a:xfrm>
                  <a:off x="1837" y="2976"/>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06" name="Rectangle 84"/>
                <p:cNvSpPr>
                  <a:spLocks noChangeArrowheads="1"/>
                </p:cNvSpPr>
                <p:nvPr/>
              </p:nvSpPr>
              <p:spPr bwMode="auto">
                <a:xfrm>
                  <a:off x="1928" y="2886"/>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507" name="Rectangle 85"/>
                <p:cNvSpPr>
                  <a:spLocks noChangeArrowheads="1"/>
                </p:cNvSpPr>
                <p:nvPr/>
              </p:nvSpPr>
              <p:spPr bwMode="auto">
                <a:xfrm>
                  <a:off x="1837" y="2886"/>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grpSp>
          <p:sp>
            <p:nvSpPr>
              <p:cNvPr id="17500" name="Rectangle 86"/>
              <p:cNvSpPr>
                <a:spLocks noChangeArrowheads="1"/>
              </p:cNvSpPr>
              <p:nvPr/>
            </p:nvSpPr>
            <p:spPr bwMode="auto">
              <a:xfrm>
                <a:off x="2155" y="1344"/>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501" name="Rectangle 87"/>
              <p:cNvSpPr>
                <a:spLocks noChangeArrowheads="1"/>
              </p:cNvSpPr>
              <p:nvPr/>
            </p:nvSpPr>
            <p:spPr bwMode="auto">
              <a:xfrm>
                <a:off x="2064" y="1434"/>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502" name="Rectangle 88"/>
              <p:cNvSpPr>
                <a:spLocks noChangeArrowheads="1"/>
              </p:cNvSpPr>
              <p:nvPr/>
            </p:nvSpPr>
            <p:spPr bwMode="auto">
              <a:xfrm>
                <a:off x="2154" y="1434"/>
                <a:ext cx="45" cy="45"/>
              </a:xfrm>
              <a:prstGeom prst="rect">
                <a:avLst/>
              </a:prstGeom>
              <a:solidFill>
                <a:schemeClr val="bg2"/>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grpSp>
      </p:grpSp>
      <p:grpSp>
        <p:nvGrpSpPr>
          <p:cNvPr id="18" name="Group 161"/>
          <p:cNvGrpSpPr>
            <a:grpSpLocks/>
          </p:cNvGrpSpPr>
          <p:nvPr/>
        </p:nvGrpSpPr>
        <p:grpSpPr bwMode="auto">
          <a:xfrm>
            <a:off x="857250" y="4797425"/>
            <a:ext cx="1941513" cy="1552575"/>
            <a:chOff x="793" y="3022"/>
            <a:chExt cx="1223" cy="978"/>
          </a:xfrm>
        </p:grpSpPr>
        <p:sp>
          <p:nvSpPr>
            <p:cNvPr id="17486" name="Rectangle 155"/>
            <p:cNvSpPr>
              <a:spLocks noChangeArrowheads="1"/>
            </p:cNvSpPr>
            <p:nvPr/>
          </p:nvSpPr>
          <p:spPr bwMode="gray">
            <a:xfrm>
              <a:off x="1368" y="3556"/>
              <a:ext cx="648" cy="276"/>
            </a:xfrm>
            <a:prstGeom prst="rect">
              <a:avLst/>
            </a:prstGeom>
            <a:solidFill>
              <a:srgbClr val="FFFFFF">
                <a:alpha val="25882"/>
              </a:srgbClr>
            </a:solidFill>
            <a:ln w="9525" algn="ctr">
              <a:solidFill>
                <a:schemeClr val="tx1"/>
              </a:solidFill>
              <a:miter lim="800000"/>
              <a:headEnd/>
              <a:tailEnd/>
            </a:ln>
          </p:spPr>
          <p:txBody>
            <a:bodyPr wrap="none" lIns="93600" tIns="46800" rIns="93600" bIns="46800" anchor="ctr">
              <a:spAutoFit/>
            </a:bodyPr>
            <a:lstStyle/>
            <a:p>
              <a:pPr algn="ctr" eaLnBrk="0" hangingPunct="0">
                <a:spcBef>
                  <a:spcPct val="30000"/>
                </a:spcBef>
                <a:buClr>
                  <a:srgbClr val="FF6600"/>
                </a:buClr>
                <a:buSzPct val="90000"/>
                <a:buFont typeface="Wingdings" pitchFamily="2" charset="2"/>
                <a:buNone/>
              </a:pPr>
              <a:endParaRPr lang="fr-FR"/>
            </a:p>
          </p:txBody>
        </p:sp>
        <p:grpSp>
          <p:nvGrpSpPr>
            <p:cNvPr id="17487" name="Group 5"/>
            <p:cNvGrpSpPr>
              <a:grpSpLocks/>
            </p:cNvGrpSpPr>
            <p:nvPr/>
          </p:nvGrpSpPr>
          <p:grpSpPr bwMode="auto">
            <a:xfrm>
              <a:off x="793" y="3414"/>
              <a:ext cx="915" cy="586"/>
              <a:chOff x="793" y="3414"/>
              <a:chExt cx="915" cy="586"/>
            </a:xfrm>
          </p:grpSpPr>
          <p:sp>
            <p:nvSpPr>
              <p:cNvPr id="17489" name="Rectangle 6" descr="20 %"/>
              <p:cNvSpPr>
                <a:spLocks noChangeArrowheads="1"/>
              </p:cNvSpPr>
              <p:nvPr/>
            </p:nvSpPr>
            <p:spPr bwMode="auto">
              <a:xfrm>
                <a:off x="912" y="3654"/>
                <a:ext cx="796" cy="346"/>
              </a:xfrm>
              <a:prstGeom prst="rect">
                <a:avLst/>
              </a:prstGeom>
              <a:pattFill prst="pct20">
                <a:fgClr>
                  <a:schemeClr val="accent1"/>
                </a:fgClr>
                <a:bgClr>
                  <a:schemeClr val="bg1"/>
                </a:bgClr>
              </a:pattFill>
              <a:ln w="3175">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000" b="1"/>
              </a:p>
              <a:p>
                <a:pPr algn="ctr" eaLnBrk="0" hangingPunct="0">
                  <a:buFont typeface="Wingdings" pitchFamily="2" charset="2"/>
                  <a:buNone/>
                </a:pPr>
                <a:r>
                  <a:rPr kumimoji="1" lang="fr-FR" sz="1200" b="1">
                    <a:solidFill>
                      <a:srgbClr val="080808"/>
                    </a:solidFill>
                  </a:rPr>
                  <a:t>PubMed Central</a:t>
                </a:r>
              </a:p>
            </p:txBody>
          </p:sp>
          <p:sp>
            <p:nvSpPr>
              <p:cNvPr id="17490" name="Rectangle 7"/>
              <p:cNvSpPr>
                <a:spLocks noChangeArrowheads="1"/>
              </p:cNvSpPr>
              <p:nvPr/>
            </p:nvSpPr>
            <p:spPr bwMode="auto">
              <a:xfrm>
                <a:off x="793" y="3414"/>
                <a:ext cx="736" cy="321"/>
              </a:xfrm>
              <a:prstGeom prst="rect">
                <a:avLst/>
              </a:prstGeom>
              <a:solidFill>
                <a:schemeClr val="tx1"/>
              </a:solidFill>
              <a:ln w="3175">
                <a:solidFill>
                  <a:schemeClr val="tx1"/>
                </a:solidFill>
                <a:miter lim="800000"/>
                <a:headEnd/>
                <a:tailEnd/>
              </a:ln>
            </p:spPr>
            <p:txBody>
              <a:bodyPr wrap="none" lIns="82550" tIns="41275" rIns="82550" bIns="41275" anchor="ctr"/>
              <a:lstStyle/>
              <a:p>
                <a:pPr algn="ctr" eaLnBrk="0" hangingPunct="0">
                  <a:buFont typeface="Wingdings" pitchFamily="2" charset="2"/>
                  <a:buNone/>
                </a:pPr>
                <a:r>
                  <a:rPr kumimoji="1" lang="fr-FR" sz="1400" b="1">
                    <a:solidFill>
                      <a:schemeClr val="bg1"/>
                    </a:solidFill>
                  </a:rPr>
                  <a:t>ArXiv</a:t>
                </a:r>
              </a:p>
            </p:txBody>
          </p:sp>
        </p:grpSp>
        <p:sp>
          <p:nvSpPr>
            <p:cNvPr id="17488" name="AutoShape 89" descr="Diagonales larges vers le bas"/>
            <p:cNvSpPr>
              <a:spLocks noChangeArrowheads="1"/>
            </p:cNvSpPr>
            <p:nvPr/>
          </p:nvSpPr>
          <p:spPr bwMode="auto">
            <a:xfrm rot="5400000">
              <a:off x="1232" y="3128"/>
              <a:ext cx="393" cy="18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3 w 21600"/>
                <a:gd name="T13" fmla="*/ 5251 h 21600"/>
                <a:gd name="T14" fmla="*/ 18687 w 21600"/>
                <a:gd name="T15" fmla="*/ 16349 h 21600"/>
              </a:gdLst>
              <a:ahLst/>
              <a:cxnLst>
                <a:cxn ang="T8">
                  <a:pos x="T0" y="T1"/>
                </a:cxn>
                <a:cxn ang="T9">
                  <a:pos x="T2" y="T3"/>
                </a:cxn>
                <a:cxn ang="T10">
                  <a:pos x="T4" y="T5"/>
                </a:cxn>
                <a:cxn ang="T11">
                  <a:pos x="T6" y="T7"/>
                </a:cxn>
              </a:cxnLst>
              <a:rect l="T12" t="T13" r="T14" b="T15"/>
              <a:pathLst>
                <a:path w="21600" h="21600">
                  <a:moveTo>
                    <a:pt x="15953" y="0"/>
                  </a:moveTo>
                  <a:lnTo>
                    <a:pt x="15953" y="5241"/>
                  </a:lnTo>
                  <a:lnTo>
                    <a:pt x="3375" y="5241"/>
                  </a:lnTo>
                  <a:lnTo>
                    <a:pt x="3375" y="16359"/>
                  </a:lnTo>
                  <a:lnTo>
                    <a:pt x="15953" y="16359"/>
                  </a:lnTo>
                  <a:lnTo>
                    <a:pt x="15953" y="21600"/>
                  </a:lnTo>
                  <a:lnTo>
                    <a:pt x="21600" y="10800"/>
                  </a:lnTo>
                  <a:lnTo>
                    <a:pt x="15953" y="0"/>
                  </a:lnTo>
                  <a:close/>
                </a:path>
                <a:path w="21600" h="21600">
                  <a:moveTo>
                    <a:pt x="1350" y="5241"/>
                  </a:moveTo>
                  <a:lnTo>
                    <a:pt x="1350" y="16359"/>
                  </a:lnTo>
                  <a:lnTo>
                    <a:pt x="2700" y="16359"/>
                  </a:lnTo>
                  <a:lnTo>
                    <a:pt x="2700" y="5241"/>
                  </a:lnTo>
                  <a:lnTo>
                    <a:pt x="1350" y="5241"/>
                  </a:lnTo>
                  <a:close/>
                </a:path>
                <a:path w="21600" h="21600">
                  <a:moveTo>
                    <a:pt x="0" y="5241"/>
                  </a:moveTo>
                  <a:lnTo>
                    <a:pt x="0" y="16359"/>
                  </a:lnTo>
                  <a:lnTo>
                    <a:pt x="675" y="16359"/>
                  </a:lnTo>
                  <a:lnTo>
                    <a:pt x="675" y="5241"/>
                  </a:lnTo>
                  <a:lnTo>
                    <a:pt x="0" y="5241"/>
                  </a:lnTo>
                  <a:close/>
                </a:path>
              </a:pathLst>
            </a:custGeom>
            <a:pattFill prst="wdDnDiag">
              <a:fgClr>
                <a:srgbClr val="C0C0C0"/>
              </a:fgClr>
              <a:bgClr>
                <a:srgbClr val="FFFFFF"/>
              </a:bgClr>
            </a:pattFill>
            <a:ln w="12700">
              <a:solidFill>
                <a:schemeClr val="tx1"/>
              </a:solidFill>
              <a:miter lim="800000"/>
              <a:headEnd/>
              <a:tailEnd/>
            </a:ln>
          </p:spPr>
          <p:txBody>
            <a:bodyPr wrap="none" lIns="82550" tIns="41275" rIns="82550" bIns="41275" anchor="ctr"/>
            <a:lstStyle/>
            <a:p>
              <a:endParaRPr lang="fr-FR"/>
            </a:p>
          </p:txBody>
        </p:sp>
      </p:grpSp>
      <p:grpSp>
        <p:nvGrpSpPr>
          <p:cNvPr id="17421" name="Group 90"/>
          <p:cNvGrpSpPr>
            <a:grpSpLocks/>
          </p:cNvGrpSpPr>
          <p:nvPr/>
        </p:nvGrpSpPr>
        <p:grpSpPr bwMode="auto">
          <a:xfrm>
            <a:off x="6569075" y="6264275"/>
            <a:ext cx="2052638" cy="425450"/>
            <a:chOff x="3742" y="3657"/>
            <a:chExt cx="1543" cy="363"/>
          </a:xfrm>
        </p:grpSpPr>
        <p:grpSp>
          <p:nvGrpSpPr>
            <p:cNvPr id="17478" name="Group 91"/>
            <p:cNvGrpSpPr>
              <a:grpSpLocks/>
            </p:cNvGrpSpPr>
            <p:nvPr/>
          </p:nvGrpSpPr>
          <p:grpSpPr bwMode="auto">
            <a:xfrm>
              <a:off x="3833" y="3748"/>
              <a:ext cx="136" cy="226"/>
              <a:chOff x="1837" y="2795"/>
              <a:chExt cx="136" cy="226"/>
            </a:xfrm>
          </p:grpSpPr>
          <p:sp>
            <p:nvSpPr>
              <p:cNvPr id="17481" name="Rectangle 92"/>
              <p:cNvSpPr>
                <a:spLocks noChangeArrowheads="1"/>
              </p:cNvSpPr>
              <p:nvPr/>
            </p:nvSpPr>
            <p:spPr bwMode="auto">
              <a:xfrm>
                <a:off x="1837" y="2795"/>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482" name="Rectangle 93"/>
              <p:cNvSpPr>
                <a:spLocks noChangeArrowheads="1"/>
              </p:cNvSpPr>
              <p:nvPr/>
            </p:nvSpPr>
            <p:spPr bwMode="auto">
              <a:xfrm>
                <a:off x="1927" y="2795"/>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483" name="Rectangle 94"/>
              <p:cNvSpPr>
                <a:spLocks noChangeArrowheads="1"/>
              </p:cNvSpPr>
              <p:nvPr/>
            </p:nvSpPr>
            <p:spPr bwMode="auto">
              <a:xfrm>
                <a:off x="1837" y="297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484" name="Rectangle 95"/>
              <p:cNvSpPr>
                <a:spLocks noChangeArrowheads="1"/>
              </p:cNvSpPr>
              <p:nvPr/>
            </p:nvSpPr>
            <p:spPr bwMode="auto">
              <a:xfrm>
                <a:off x="1928" y="288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485" name="Rectangle 96"/>
              <p:cNvSpPr>
                <a:spLocks noChangeArrowheads="1"/>
              </p:cNvSpPr>
              <p:nvPr/>
            </p:nvSpPr>
            <p:spPr bwMode="auto">
              <a:xfrm>
                <a:off x="1837" y="288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grpSp>
        <p:sp>
          <p:nvSpPr>
            <p:cNvPr id="17479" name="Rectangle 97" descr="5 %"/>
            <p:cNvSpPr>
              <a:spLocks noChangeArrowheads="1"/>
            </p:cNvSpPr>
            <p:nvPr/>
          </p:nvSpPr>
          <p:spPr bwMode="auto">
            <a:xfrm>
              <a:off x="3742" y="3657"/>
              <a:ext cx="1543" cy="3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sp>
          <p:nvSpPr>
            <p:cNvPr id="17480" name="Text Box 98"/>
            <p:cNvSpPr txBox="1">
              <a:spLocks noChangeArrowheads="1"/>
            </p:cNvSpPr>
            <p:nvPr/>
          </p:nvSpPr>
          <p:spPr bwMode="auto">
            <a:xfrm>
              <a:off x="4077" y="3748"/>
              <a:ext cx="116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Font typeface="Wingdings" pitchFamily="2" charset="2"/>
                <a:buNone/>
              </a:pPr>
              <a:r>
                <a:rPr kumimoji="1" lang="fr-FR" sz="900" b="1">
                  <a:solidFill>
                    <a:srgbClr val="4D4D4D"/>
                  </a:solidFill>
                </a:rPr>
                <a:t>Métadonnées communes</a:t>
              </a:r>
            </a:p>
          </p:txBody>
        </p:sp>
      </p:grpSp>
      <p:grpSp>
        <p:nvGrpSpPr>
          <p:cNvPr id="22" name="Group 157"/>
          <p:cNvGrpSpPr>
            <a:grpSpLocks/>
          </p:cNvGrpSpPr>
          <p:nvPr/>
        </p:nvGrpSpPr>
        <p:grpSpPr bwMode="auto">
          <a:xfrm>
            <a:off x="6569075" y="5253038"/>
            <a:ext cx="2051050" cy="423862"/>
            <a:chOff x="3742" y="2840"/>
            <a:chExt cx="1754" cy="363"/>
          </a:xfrm>
        </p:grpSpPr>
        <p:grpSp>
          <p:nvGrpSpPr>
            <p:cNvPr id="17472" name="Group 100"/>
            <p:cNvGrpSpPr>
              <a:grpSpLocks/>
            </p:cNvGrpSpPr>
            <p:nvPr/>
          </p:nvGrpSpPr>
          <p:grpSpPr bwMode="auto">
            <a:xfrm>
              <a:off x="3850" y="2976"/>
              <a:ext cx="154" cy="135"/>
              <a:chOff x="3645" y="3267"/>
              <a:chExt cx="135" cy="135"/>
            </a:xfrm>
          </p:grpSpPr>
          <p:sp>
            <p:nvSpPr>
              <p:cNvPr id="17475" name="Rectangle 101"/>
              <p:cNvSpPr>
                <a:spLocks noChangeArrowheads="1"/>
              </p:cNvSpPr>
              <p:nvPr/>
            </p:nvSpPr>
            <p:spPr bwMode="auto">
              <a:xfrm>
                <a:off x="3735" y="3267"/>
                <a:ext cx="45" cy="45"/>
              </a:xfrm>
              <a:prstGeom prst="rect">
                <a:avLst/>
              </a:prstGeom>
              <a:solidFill>
                <a:srgbClr val="FFCC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476" name="Rectangle 102"/>
              <p:cNvSpPr>
                <a:spLocks noChangeArrowheads="1"/>
              </p:cNvSpPr>
              <p:nvPr/>
            </p:nvSpPr>
            <p:spPr bwMode="auto">
              <a:xfrm>
                <a:off x="3645" y="3357"/>
                <a:ext cx="45" cy="45"/>
              </a:xfrm>
              <a:prstGeom prst="rect">
                <a:avLst/>
              </a:prstGeom>
              <a:solidFill>
                <a:srgbClr val="FFCC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477" name="Rectangle 103"/>
              <p:cNvSpPr>
                <a:spLocks noChangeArrowheads="1"/>
              </p:cNvSpPr>
              <p:nvPr/>
            </p:nvSpPr>
            <p:spPr bwMode="auto">
              <a:xfrm>
                <a:off x="3734" y="3357"/>
                <a:ext cx="45" cy="45"/>
              </a:xfrm>
              <a:prstGeom prst="rect">
                <a:avLst/>
              </a:prstGeom>
              <a:solidFill>
                <a:srgbClr val="FFCC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grpSp>
        <p:sp>
          <p:nvSpPr>
            <p:cNvPr id="17473" name="Rectangle 104" descr="5 %"/>
            <p:cNvSpPr>
              <a:spLocks noChangeArrowheads="1"/>
            </p:cNvSpPr>
            <p:nvPr/>
          </p:nvSpPr>
          <p:spPr bwMode="auto">
            <a:xfrm>
              <a:off x="3742" y="2840"/>
              <a:ext cx="1751" cy="3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sp>
          <p:nvSpPr>
            <p:cNvPr id="17474" name="Text Box 105"/>
            <p:cNvSpPr txBox="1">
              <a:spLocks noChangeArrowheads="1"/>
            </p:cNvSpPr>
            <p:nvPr/>
          </p:nvSpPr>
          <p:spPr bwMode="auto">
            <a:xfrm>
              <a:off x="4065" y="2931"/>
              <a:ext cx="143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Font typeface="Wingdings" pitchFamily="2" charset="2"/>
                <a:buNone/>
              </a:pPr>
              <a:r>
                <a:rPr kumimoji="1" lang="fr-FR" sz="900" b="1">
                  <a:solidFill>
                    <a:srgbClr val="4D4D4D"/>
                  </a:solidFill>
                </a:rPr>
                <a:t>Métadonnées disciplinaires</a:t>
              </a:r>
            </a:p>
          </p:txBody>
        </p:sp>
      </p:grpSp>
      <p:grpSp>
        <p:nvGrpSpPr>
          <p:cNvPr id="24" name="Group 160"/>
          <p:cNvGrpSpPr>
            <a:grpSpLocks/>
          </p:cNvGrpSpPr>
          <p:nvPr/>
        </p:nvGrpSpPr>
        <p:grpSpPr bwMode="auto">
          <a:xfrm>
            <a:off x="6569075" y="5754688"/>
            <a:ext cx="2127250" cy="423862"/>
            <a:chOff x="3742" y="3248"/>
            <a:chExt cx="1818" cy="363"/>
          </a:xfrm>
        </p:grpSpPr>
        <p:grpSp>
          <p:nvGrpSpPr>
            <p:cNvPr id="17464" name="Group 159"/>
            <p:cNvGrpSpPr>
              <a:grpSpLocks/>
            </p:cNvGrpSpPr>
            <p:nvPr/>
          </p:nvGrpSpPr>
          <p:grpSpPr bwMode="auto">
            <a:xfrm>
              <a:off x="3816" y="3339"/>
              <a:ext cx="154" cy="135"/>
              <a:chOff x="3816" y="3339"/>
              <a:chExt cx="154" cy="135"/>
            </a:xfrm>
          </p:grpSpPr>
          <p:sp>
            <p:nvSpPr>
              <p:cNvPr id="17469" name="Rectangle 106"/>
              <p:cNvSpPr>
                <a:spLocks noChangeArrowheads="1"/>
              </p:cNvSpPr>
              <p:nvPr/>
            </p:nvSpPr>
            <p:spPr bwMode="auto">
              <a:xfrm>
                <a:off x="3919" y="3339"/>
                <a:ext cx="51" cy="45"/>
              </a:xfrm>
              <a:prstGeom prst="rect">
                <a:avLst/>
              </a:prstGeom>
              <a:solidFill>
                <a:srgbClr val="0099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470" name="Rectangle 107"/>
              <p:cNvSpPr>
                <a:spLocks noChangeArrowheads="1"/>
              </p:cNvSpPr>
              <p:nvPr/>
            </p:nvSpPr>
            <p:spPr bwMode="auto">
              <a:xfrm>
                <a:off x="3816" y="3429"/>
                <a:ext cx="51" cy="45"/>
              </a:xfrm>
              <a:prstGeom prst="rect">
                <a:avLst/>
              </a:prstGeom>
              <a:solidFill>
                <a:srgbClr val="0099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471" name="Rectangle 108"/>
              <p:cNvSpPr>
                <a:spLocks noChangeArrowheads="1"/>
              </p:cNvSpPr>
              <p:nvPr/>
            </p:nvSpPr>
            <p:spPr bwMode="auto">
              <a:xfrm>
                <a:off x="3919" y="3429"/>
                <a:ext cx="51" cy="45"/>
              </a:xfrm>
              <a:prstGeom prst="rect">
                <a:avLst/>
              </a:prstGeom>
              <a:solidFill>
                <a:srgbClr val="0099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grpSp>
        <p:grpSp>
          <p:nvGrpSpPr>
            <p:cNvPr id="17465" name="Group 158"/>
            <p:cNvGrpSpPr>
              <a:grpSpLocks/>
            </p:cNvGrpSpPr>
            <p:nvPr/>
          </p:nvGrpSpPr>
          <p:grpSpPr bwMode="auto">
            <a:xfrm>
              <a:off x="3742" y="3248"/>
              <a:ext cx="1818" cy="363"/>
              <a:chOff x="3742" y="3248"/>
              <a:chExt cx="1818" cy="363"/>
            </a:xfrm>
          </p:grpSpPr>
          <p:sp>
            <p:nvSpPr>
              <p:cNvPr id="17466" name="Rectangle 109"/>
              <p:cNvSpPr>
                <a:spLocks noChangeArrowheads="1"/>
              </p:cNvSpPr>
              <p:nvPr/>
            </p:nvSpPr>
            <p:spPr bwMode="auto">
              <a:xfrm>
                <a:off x="3816" y="3520"/>
                <a:ext cx="51" cy="45"/>
              </a:xfrm>
              <a:prstGeom prst="rect">
                <a:avLst/>
              </a:prstGeom>
              <a:solidFill>
                <a:srgbClr val="0099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7467" name="Rectangle 110" descr="5 %"/>
              <p:cNvSpPr>
                <a:spLocks noChangeArrowheads="1"/>
              </p:cNvSpPr>
              <p:nvPr/>
            </p:nvSpPr>
            <p:spPr bwMode="auto">
              <a:xfrm>
                <a:off x="3742" y="3248"/>
                <a:ext cx="1751" cy="3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sp>
            <p:nvSpPr>
              <p:cNvPr id="17468" name="Text Box 111"/>
              <p:cNvSpPr txBox="1">
                <a:spLocks noChangeArrowheads="1"/>
              </p:cNvSpPr>
              <p:nvPr/>
            </p:nvSpPr>
            <p:spPr bwMode="auto">
              <a:xfrm>
                <a:off x="4003" y="3339"/>
                <a:ext cx="155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Font typeface="Wingdings" pitchFamily="2" charset="2"/>
                  <a:buNone/>
                </a:pPr>
                <a:r>
                  <a:rPr kumimoji="1" lang="fr-FR" sz="900" b="1">
                    <a:solidFill>
                      <a:srgbClr val="4D4D4D"/>
                    </a:solidFill>
                  </a:rPr>
                  <a:t>Métadonnées institutionnelles</a:t>
                </a:r>
              </a:p>
            </p:txBody>
          </p:sp>
        </p:grpSp>
      </p:grpSp>
      <p:sp>
        <p:nvSpPr>
          <p:cNvPr id="17424" name="Text Box 112"/>
          <p:cNvSpPr txBox="1">
            <a:spLocks noChangeArrowheads="1"/>
          </p:cNvSpPr>
          <p:nvPr/>
        </p:nvSpPr>
        <p:spPr bwMode="auto">
          <a:xfrm>
            <a:off x="5003800" y="3068638"/>
            <a:ext cx="6572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Font typeface="Wingdings" pitchFamily="2" charset="2"/>
              <a:buNone/>
            </a:pPr>
            <a:r>
              <a:rPr kumimoji="1" lang="fr-FR" sz="2000" b="1">
                <a:solidFill>
                  <a:schemeClr val="accent2"/>
                </a:solidFill>
                <a:latin typeface="Arial Black" pitchFamily="34" charset="0"/>
              </a:rPr>
              <a:t>h</a:t>
            </a:r>
            <a:r>
              <a:rPr kumimoji="1" lang="fr-FR" sz="2400" b="1">
                <a:solidFill>
                  <a:srgbClr val="66CCFF"/>
                </a:solidFill>
              </a:rPr>
              <a:t>a</a:t>
            </a:r>
            <a:r>
              <a:rPr kumimoji="1" lang="fr-FR" b="1">
                <a:solidFill>
                  <a:srgbClr val="FF0000"/>
                </a:solidFill>
                <a:latin typeface="Arial Black" pitchFamily="34" charset="0"/>
              </a:rPr>
              <a:t>L</a:t>
            </a:r>
          </a:p>
        </p:txBody>
      </p:sp>
      <p:sp>
        <p:nvSpPr>
          <p:cNvPr id="17425" name="AutoShape 113"/>
          <p:cNvSpPr>
            <a:spLocks noChangeArrowheads="1"/>
          </p:cNvSpPr>
          <p:nvPr/>
        </p:nvSpPr>
        <p:spPr bwMode="auto">
          <a:xfrm>
            <a:off x="468313" y="2781300"/>
            <a:ext cx="1189037" cy="719138"/>
          </a:xfrm>
          <a:prstGeom prst="leftRightArrowCallout">
            <a:avLst>
              <a:gd name="adj1" fmla="val 25000"/>
              <a:gd name="adj2" fmla="val 25000"/>
              <a:gd name="adj3" fmla="val 20668"/>
              <a:gd name="adj4" fmla="val 50000"/>
            </a:avLst>
          </a:prstGeom>
          <a:gradFill rotWithShape="1">
            <a:gsLst>
              <a:gs pos="0">
                <a:srgbClr val="002F76"/>
              </a:gs>
              <a:gs pos="50000">
                <a:srgbClr val="0066FF"/>
              </a:gs>
              <a:gs pos="100000">
                <a:srgbClr val="002F76"/>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nchor="ctr"/>
          <a:lstStyle/>
          <a:p>
            <a:pPr algn="ctr" eaLnBrk="0" hangingPunct="0">
              <a:buFont typeface="Wingdings" pitchFamily="2" charset="2"/>
              <a:buNone/>
            </a:pPr>
            <a:r>
              <a:rPr kumimoji="1" lang="fr-FR" sz="900" b="1">
                <a:solidFill>
                  <a:schemeClr val="bg1"/>
                </a:solidFill>
                <a:cs typeface="Arial" charset="0"/>
              </a:rPr>
              <a:t>EXPORTS</a:t>
            </a:r>
          </a:p>
          <a:p>
            <a:pPr algn="ctr" eaLnBrk="0" hangingPunct="0">
              <a:buFont typeface="Wingdings" pitchFamily="2" charset="2"/>
              <a:buNone/>
            </a:pPr>
            <a:r>
              <a:rPr kumimoji="1" lang="fr-FR" sz="900" b="1">
                <a:solidFill>
                  <a:schemeClr val="bg1"/>
                </a:solidFill>
                <a:cs typeface="Arial" charset="0"/>
              </a:rPr>
              <a:t>IMPORTS</a:t>
            </a:r>
          </a:p>
          <a:p>
            <a:pPr algn="ctr" eaLnBrk="0" hangingPunct="0">
              <a:buFont typeface="Wingdings" pitchFamily="2" charset="2"/>
              <a:buNone/>
            </a:pPr>
            <a:r>
              <a:rPr kumimoji="1" lang="fr-FR" sz="900" b="1">
                <a:solidFill>
                  <a:schemeClr val="bg1"/>
                </a:solidFill>
                <a:cs typeface="Arial" charset="0"/>
              </a:rPr>
              <a:t>XML, WS</a:t>
            </a:r>
          </a:p>
        </p:txBody>
      </p:sp>
      <p:grpSp>
        <p:nvGrpSpPr>
          <p:cNvPr id="27" name="Group 115"/>
          <p:cNvGrpSpPr>
            <a:grpSpLocks/>
          </p:cNvGrpSpPr>
          <p:nvPr/>
        </p:nvGrpSpPr>
        <p:grpSpPr bwMode="auto">
          <a:xfrm>
            <a:off x="3525838" y="1481138"/>
            <a:ext cx="792162" cy="1296987"/>
            <a:chOff x="2109" y="935"/>
            <a:chExt cx="499" cy="817"/>
          </a:xfrm>
        </p:grpSpPr>
        <p:sp>
          <p:nvSpPr>
            <p:cNvPr id="17455" name="Rectangle 116"/>
            <p:cNvSpPr>
              <a:spLocks noChangeArrowheads="1"/>
            </p:cNvSpPr>
            <p:nvPr/>
          </p:nvSpPr>
          <p:spPr bwMode="auto">
            <a:xfrm>
              <a:off x="2109" y="1071"/>
              <a:ext cx="499" cy="545"/>
            </a:xfrm>
            <a:prstGeom prst="rect">
              <a:avLst/>
            </a:prstGeom>
            <a:solidFill>
              <a:srgbClr val="FFFF99"/>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p>
            <a:p>
              <a:pPr algn="ctr" eaLnBrk="0" hangingPunct="0">
                <a:buFont typeface="Wingdings" pitchFamily="2" charset="2"/>
                <a:buNone/>
              </a:pPr>
              <a:endParaRPr kumimoji="1" lang="fr-FR" sz="1400" b="1"/>
            </a:p>
            <a:p>
              <a:pPr algn="ctr" eaLnBrk="0" hangingPunct="0">
                <a:buFont typeface="Wingdings" pitchFamily="2" charset="2"/>
                <a:buNone/>
              </a:pPr>
              <a:endParaRPr kumimoji="1" lang="fr-FR" sz="1400" b="1"/>
            </a:p>
            <a:p>
              <a:pPr algn="ctr" eaLnBrk="0" hangingPunct="0">
                <a:buFont typeface="Wingdings" pitchFamily="2" charset="2"/>
                <a:buNone/>
              </a:pPr>
              <a:endParaRPr kumimoji="1" lang="fr-FR" sz="900" b="1"/>
            </a:p>
          </p:txBody>
        </p:sp>
        <p:grpSp>
          <p:nvGrpSpPr>
            <p:cNvPr id="17456" name="Group 117"/>
            <p:cNvGrpSpPr>
              <a:grpSpLocks/>
            </p:cNvGrpSpPr>
            <p:nvPr/>
          </p:nvGrpSpPr>
          <p:grpSpPr bwMode="auto">
            <a:xfrm>
              <a:off x="2200" y="1162"/>
              <a:ext cx="136" cy="226"/>
              <a:chOff x="1837" y="2795"/>
              <a:chExt cx="136" cy="226"/>
            </a:xfrm>
          </p:grpSpPr>
          <p:sp>
            <p:nvSpPr>
              <p:cNvPr id="17459" name="Rectangle 118"/>
              <p:cNvSpPr>
                <a:spLocks noChangeArrowheads="1"/>
              </p:cNvSpPr>
              <p:nvPr/>
            </p:nvSpPr>
            <p:spPr bwMode="auto">
              <a:xfrm>
                <a:off x="1837" y="2795"/>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460" name="Rectangle 119"/>
              <p:cNvSpPr>
                <a:spLocks noChangeArrowheads="1"/>
              </p:cNvSpPr>
              <p:nvPr/>
            </p:nvSpPr>
            <p:spPr bwMode="auto">
              <a:xfrm>
                <a:off x="1927" y="2795"/>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461" name="Rectangle 120"/>
              <p:cNvSpPr>
                <a:spLocks noChangeArrowheads="1"/>
              </p:cNvSpPr>
              <p:nvPr/>
            </p:nvSpPr>
            <p:spPr bwMode="auto">
              <a:xfrm>
                <a:off x="1837" y="297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462" name="Rectangle 121"/>
              <p:cNvSpPr>
                <a:spLocks noChangeArrowheads="1"/>
              </p:cNvSpPr>
              <p:nvPr/>
            </p:nvSpPr>
            <p:spPr bwMode="auto">
              <a:xfrm>
                <a:off x="1928" y="288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sp>
            <p:nvSpPr>
              <p:cNvPr id="17463" name="Rectangle 122"/>
              <p:cNvSpPr>
                <a:spLocks noChangeArrowheads="1"/>
              </p:cNvSpPr>
              <p:nvPr/>
            </p:nvSpPr>
            <p:spPr bwMode="auto">
              <a:xfrm>
                <a:off x="1837" y="2886"/>
                <a:ext cx="45" cy="45"/>
              </a:xfrm>
              <a:prstGeom prst="rect">
                <a:avLst/>
              </a:prstGeom>
              <a:solidFill>
                <a:srgbClr val="FF00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0000"/>
                  </a:solidFill>
                </a:endParaRPr>
              </a:p>
            </p:txBody>
          </p:sp>
        </p:grpSp>
        <p:sp>
          <p:nvSpPr>
            <p:cNvPr id="17457" name="AutoShape 123"/>
            <p:cNvSpPr>
              <a:spLocks noChangeArrowheads="1"/>
            </p:cNvSpPr>
            <p:nvPr/>
          </p:nvSpPr>
          <p:spPr bwMode="auto">
            <a:xfrm>
              <a:off x="2290" y="1616"/>
              <a:ext cx="136" cy="136"/>
            </a:xfrm>
            <a:prstGeom prst="downArrow">
              <a:avLst>
                <a:gd name="adj1" fmla="val 50000"/>
                <a:gd name="adj2" fmla="val 25000"/>
              </a:avLst>
            </a:prstGeom>
            <a:solidFill>
              <a:srgbClr val="FFFF99"/>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sp>
          <p:nvSpPr>
            <p:cNvPr id="17458" name="Rectangle 124"/>
            <p:cNvSpPr>
              <a:spLocks noChangeArrowheads="1"/>
            </p:cNvSpPr>
            <p:nvPr/>
          </p:nvSpPr>
          <p:spPr bwMode="auto">
            <a:xfrm>
              <a:off x="2109" y="935"/>
              <a:ext cx="499" cy="136"/>
            </a:xfrm>
            <a:prstGeom prst="rect">
              <a:avLst/>
            </a:prstGeom>
            <a:solidFill>
              <a:schemeClr val="folHlink"/>
            </a:solidFill>
            <a:ln w="12700">
              <a:solidFill>
                <a:srgbClr val="000066"/>
              </a:solidFill>
              <a:miter lim="800000"/>
              <a:headEnd/>
              <a:tailEnd/>
            </a:ln>
          </p:spPr>
          <p:txBody>
            <a:bodyPr wrap="none" lIns="82550" tIns="41275" rIns="82550" bIns="41275" anchor="ctr"/>
            <a:lstStyle/>
            <a:p>
              <a:pPr algn="ctr" eaLnBrk="0" hangingPunct="0">
                <a:buFont typeface="Wingdings" pitchFamily="2" charset="2"/>
                <a:buNone/>
              </a:pPr>
              <a:r>
                <a:rPr kumimoji="1" lang="fr-FR" sz="1400" b="1">
                  <a:solidFill>
                    <a:schemeClr val="bg1"/>
                  </a:solidFill>
                </a:rPr>
                <a:t>TEL</a:t>
              </a:r>
            </a:p>
          </p:txBody>
        </p:sp>
      </p:grpSp>
      <p:sp>
        <p:nvSpPr>
          <p:cNvPr id="17427" name="Rectangle 126"/>
          <p:cNvSpPr>
            <a:spLocks noChangeArrowheads="1"/>
          </p:cNvSpPr>
          <p:nvPr/>
        </p:nvSpPr>
        <p:spPr bwMode="gray">
          <a:xfrm>
            <a:off x="6051550" y="2781300"/>
            <a:ext cx="676275" cy="723900"/>
          </a:xfrm>
          <a:prstGeom prst="rect">
            <a:avLst/>
          </a:prstGeom>
          <a:gradFill rotWithShape="1">
            <a:gsLst>
              <a:gs pos="0">
                <a:srgbClr val="181876"/>
              </a:gs>
              <a:gs pos="50000">
                <a:srgbClr val="3333FF"/>
              </a:gs>
              <a:gs pos="100000">
                <a:srgbClr val="181876"/>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3600" tIns="46800" rIns="93600" bIns="46800" anchor="ctr">
            <a:spAutoFit/>
          </a:bodyPr>
          <a:lstStyle/>
          <a:p>
            <a:pPr algn="ctr" eaLnBrk="0" hangingPunct="0">
              <a:spcBef>
                <a:spcPct val="30000"/>
              </a:spcBef>
              <a:buClr>
                <a:srgbClr val="FF6600"/>
              </a:buClr>
              <a:buSzPct val="90000"/>
              <a:buFont typeface="Wingdings" pitchFamily="2" charset="2"/>
              <a:buNone/>
            </a:pPr>
            <a:endParaRPr lang="fr-FR"/>
          </a:p>
        </p:txBody>
      </p:sp>
      <p:sp>
        <p:nvSpPr>
          <p:cNvPr id="1479817" name="AutoShape 137"/>
          <p:cNvSpPr>
            <a:spLocks noChangeArrowheads="1"/>
          </p:cNvSpPr>
          <p:nvPr/>
        </p:nvSpPr>
        <p:spPr bwMode="gray">
          <a:xfrm>
            <a:off x="1977174" y="782638"/>
            <a:ext cx="1625713" cy="522287"/>
          </a:xfrm>
          <a:prstGeom prst="wedgeEllipseCallout">
            <a:avLst>
              <a:gd name="adj1" fmla="val 19903"/>
              <a:gd name="adj2" fmla="val 115000"/>
            </a:avLst>
          </a:prstGeom>
          <a:solidFill>
            <a:srgbClr val="FFFFFF">
              <a:alpha val="76077"/>
            </a:srgbClr>
          </a:solidFill>
          <a:ln w="9525" algn="ctr">
            <a:solidFill>
              <a:schemeClr val="tx1"/>
            </a:solidFill>
            <a:miter lim="800000"/>
            <a:headEnd/>
            <a:tailEnd/>
          </a:ln>
        </p:spPr>
        <p:txBody>
          <a:bodyPr lIns="93600" tIns="46800" rIns="93600" bIns="46800" anchor="ctr"/>
          <a:lstStyle/>
          <a:p>
            <a:pPr algn="ctr" eaLnBrk="0" hangingPunct="0">
              <a:spcBef>
                <a:spcPct val="30000"/>
              </a:spcBef>
              <a:buClr>
                <a:srgbClr val="FF6600"/>
              </a:buClr>
              <a:buSzPct val="90000"/>
              <a:buFont typeface="Wingdings" pitchFamily="2" charset="2"/>
              <a:buNone/>
            </a:pPr>
            <a:r>
              <a:rPr lang="fr-FR" sz="1400" i="1" dirty="0"/>
              <a:t>générique</a:t>
            </a:r>
          </a:p>
        </p:txBody>
      </p:sp>
      <p:grpSp>
        <p:nvGrpSpPr>
          <p:cNvPr id="29" name="Group 156"/>
          <p:cNvGrpSpPr>
            <a:grpSpLocks/>
          </p:cNvGrpSpPr>
          <p:nvPr/>
        </p:nvGrpSpPr>
        <p:grpSpPr bwMode="auto">
          <a:xfrm>
            <a:off x="4772818" y="823345"/>
            <a:ext cx="1684735" cy="348235"/>
            <a:chOff x="2928" y="576"/>
            <a:chExt cx="837" cy="162"/>
          </a:xfrm>
        </p:grpSpPr>
        <p:sp>
          <p:nvSpPr>
            <p:cNvPr id="17453" name="AutoShape 139"/>
            <p:cNvSpPr>
              <a:spLocks noChangeArrowheads="1"/>
            </p:cNvSpPr>
            <p:nvPr/>
          </p:nvSpPr>
          <p:spPr bwMode="gray">
            <a:xfrm>
              <a:off x="2928" y="576"/>
              <a:ext cx="837" cy="162"/>
            </a:xfrm>
            <a:prstGeom prst="wedgeEllipseCallout">
              <a:avLst>
                <a:gd name="adj1" fmla="val -26491"/>
                <a:gd name="adj2" fmla="val 167157"/>
              </a:avLst>
            </a:prstGeom>
            <a:solidFill>
              <a:srgbClr val="FFFFFF">
                <a:alpha val="76077"/>
              </a:srgbClr>
            </a:solidFill>
            <a:ln w="9525" algn="ctr">
              <a:solidFill>
                <a:schemeClr val="tx1"/>
              </a:solidFill>
              <a:miter lim="800000"/>
              <a:headEnd/>
              <a:tailEnd/>
            </a:ln>
          </p:spPr>
          <p:txBody>
            <a:bodyPr lIns="93600" tIns="46800" rIns="93600" bIns="46800" anchor="ctr"/>
            <a:lstStyle/>
            <a:p>
              <a:pPr algn="ctr" eaLnBrk="0" hangingPunct="0">
                <a:spcBef>
                  <a:spcPct val="30000"/>
                </a:spcBef>
                <a:buClr>
                  <a:srgbClr val="FF6600"/>
                </a:buClr>
                <a:buSzPct val="90000"/>
                <a:buFont typeface="Wingdings" pitchFamily="2" charset="2"/>
                <a:buNone/>
              </a:pPr>
              <a:endParaRPr lang="fr-FR"/>
            </a:p>
          </p:txBody>
        </p:sp>
        <p:sp>
          <p:nvSpPr>
            <p:cNvPr id="17454" name="Text Box 141"/>
            <p:cNvSpPr txBox="1">
              <a:spLocks noChangeArrowheads="1"/>
            </p:cNvSpPr>
            <p:nvPr/>
          </p:nvSpPr>
          <p:spPr bwMode="gray">
            <a:xfrm>
              <a:off x="3013" y="576"/>
              <a:ext cx="66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3600" tIns="46800" rIns="936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30000"/>
                </a:spcBef>
                <a:buClr>
                  <a:srgbClr val="FF6600"/>
                </a:buClr>
                <a:buSzPct val="90000"/>
                <a:buFont typeface="Wingdings" pitchFamily="2" charset="2"/>
                <a:buNone/>
              </a:pPr>
              <a:r>
                <a:rPr lang="fr-FR" sz="1400" i="1" dirty="0">
                  <a:latin typeface="+mj-lt"/>
                </a:rPr>
                <a:t>disciplinaire</a:t>
              </a:r>
            </a:p>
          </p:txBody>
        </p:sp>
      </p:grpSp>
      <p:sp>
        <p:nvSpPr>
          <p:cNvPr id="1479822" name="AutoShape 142"/>
          <p:cNvSpPr>
            <a:spLocks noChangeArrowheads="1"/>
          </p:cNvSpPr>
          <p:nvPr/>
        </p:nvSpPr>
        <p:spPr bwMode="gray">
          <a:xfrm>
            <a:off x="3436115" y="778896"/>
            <a:ext cx="1614545" cy="530224"/>
          </a:xfrm>
          <a:prstGeom prst="wedgeEllipseCallout">
            <a:avLst>
              <a:gd name="adj1" fmla="val -9171"/>
              <a:gd name="adj2" fmla="val 116667"/>
            </a:avLst>
          </a:prstGeom>
          <a:solidFill>
            <a:srgbClr val="FFFFFF">
              <a:alpha val="76077"/>
            </a:srgbClr>
          </a:solidFill>
          <a:ln w="9525" algn="ctr">
            <a:solidFill>
              <a:schemeClr val="tx1"/>
            </a:solidFill>
            <a:miter lim="800000"/>
            <a:headEnd/>
            <a:tailEnd/>
          </a:ln>
        </p:spPr>
        <p:txBody>
          <a:bodyPr lIns="93600" tIns="46800" rIns="93600" bIns="46800" anchor="ctr"/>
          <a:lstStyle/>
          <a:p>
            <a:pPr algn="ctr" eaLnBrk="0" hangingPunct="0">
              <a:spcBef>
                <a:spcPct val="30000"/>
              </a:spcBef>
              <a:buClr>
                <a:srgbClr val="FF6600"/>
              </a:buClr>
              <a:buSzPct val="90000"/>
              <a:buFont typeface="Wingdings" pitchFamily="2" charset="2"/>
              <a:buNone/>
            </a:pPr>
            <a:r>
              <a:rPr lang="fr-FR" sz="1400" i="1" dirty="0"/>
              <a:t>typologique</a:t>
            </a:r>
          </a:p>
        </p:txBody>
      </p:sp>
      <p:sp>
        <p:nvSpPr>
          <p:cNvPr id="1479824" name="AutoShape 144"/>
          <p:cNvSpPr>
            <a:spLocks noChangeArrowheads="1"/>
          </p:cNvSpPr>
          <p:nvPr/>
        </p:nvSpPr>
        <p:spPr bwMode="gray">
          <a:xfrm>
            <a:off x="347328" y="790574"/>
            <a:ext cx="1823119" cy="550863"/>
          </a:xfrm>
          <a:prstGeom prst="wedgeEllipseCallout">
            <a:avLst>
              <a:gd name="adj1" fmla="val 15325"/>
              <a:gd name="adj2" fmla="val 109912"/>
            </a:avLst>
          </a:prstGeom>
          <a:solidFill>
            <a:srgbClr val="FFFFFF">
              <a:alpha val="76077"/>
            </a:srgbClr>
          </a:solidFill>
          <a:ln w="9525" algn="ctr">
            <a:solidFill>
              <a:schemeClr val="tx1"/>
            </a:solidFill>
            <a:miter lim="800000"/>
            <a:headEnd/>
            <a:tailEnd/>
          </a:ln>
        </p:spPr>
        <p:txBody>
          <a:bodyPr lIns="93600" tIns="46800" rIns="93600" bIns="46800" anchor="ctr"/>
          <a:lstStyle/>
          <a:p>
            <a:pPr algn="ctr" eaLnBrk="0" hangingPunct="0">
              <a:spcBef>
                <a:spcPct val="30000"/>
              </a:spcBef>
              <a:buClr>
                <a:srgbClr val="FF6600"/>
              </a:buClr>
              <a:buSzPct val="90000"/>
              <a:buFont typeface="Wingdings" pitchFamily="2" charset="2"/>
              <a:buNone/>
            </a:pPr>
            <a:r>
              <a:rPr lang="fr-FR" sz="1400" i="1" dirty="0"/>
              <a:t>institutionnel</a:t>
            </a:r>
          </a:p>
        </p:txBody>
      </p:sp>
      <p:grpSp>
        <p:nvGrpSpPr>
          <p:cNvPr id="17432" name="Group 154"/>
          <p:cNvGrpSpPr>
            <a:grpSpLocks/>
          </p:cNvGrpSpPr>
          <p:nvPr/>
        </p:nvGrpSpPr>
        <p:grpSpPr bwMode="auto">
          <a:xfrm>
            <a:off x="6732588" y="2784475"/>
            <a:ext cx="954087" cy="711200"/>
            <a:chOff x="4465" y="2150"/>
            <a:chExt cx="601" cy="448"/>
          </a:xfrm>
        </p:grpSpPr>
        <p:sp>
          <p:nvSpPr>
            <p:cNvPr id="17451" name="AutoShape 153"/>
            <p:cNvSpPr>
              <a:spLocks noChangeArrowheads="1"/>
            </p:cNvSpPr>
            <p:nvPr/>
          </p:nvSpPr>
          <p:spPr bwMode="gray">
            <a:xfrm>
              <a:off x="4492" y="2150"/>
              <a:ext cx="574" cy="448"/>
            </a:xfrm>
            <a:prstGeom prst="rightArrowCallout">
              <a:avLst>
                <a:gd name="adj1" fmla="val 25000"/>
                <a:gd name="adj2" fmla="val 25000"/>
                <a:gd name="adj3" fmla="val 21354"/>
                <a:gd name="adj4" fmla="val 66667"/>
              </a:avLst>
            </a:prstGeom>
            <a:gradFill rotWithShape="1">
              <a:gsLst>
                <a:gs pos="0">
                  <a:srgbClr val="002F76"/>
                </a:gs>
                <a:gs pos="50000">
                  <a:srgbClr val="0066FF"/>
                </a:gs>
                <a:gs pos="100000">
                  <a:srgbClr val="002F76"/>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3600" tIns="46800" rIns="93600" bIns="46800" anchor="ctr">
              <a:spAutoFit/>
            </a:bodyPr>
            <a:lstStyle/>
            <a:p>
              <a:pPr algn="ctr" eaLnBrk="0" hangingPunct="0">
                <a:spcBef>
                  <a:spcPct val="30000"/>
                </a:spcBef>
                <a:buClr>
                  <a:srgbClr val="FF6600"/>
                </a:buClr>
                <a:buSzPct val="90000"/>
                <a:buFont typeface="Wingdings" pitchFamily="2" charset="2"/>
                <a:buNone/>
              </a:pPr>
              <a:endParaRPr lang="fr-FR"/>
            </a:p>
          </p:txBody>
        </p:sp>
        <p:sp>
          <p:nvSpPr>
            <p:cNvPr id="17452" name="Text Box 129"/>
            <p:cNvSpPr txBox="1">
              <a:spLocks noChangeArrowheads="1"/>
            </p:cNvSpPr>
            <p:nvPr/>
          </p:nvSpPr>
          <p:spPr bwMode="gray">
            <a:xfrm>
              <a:off x="4465" y="2220"/>
              <a:ext cx="43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3600" tIns="46800" rIns="936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55000"/>
                </a:lnSpc>
                <a:spcBef>
                  <a:spcPct val="30000"/>
                </a:spcBef>
                <a:buClr>
                  <a:srgbClr val="FF6600"/>
                </a:buClr>
                <a:buSzPct val="90000"/>
                <a:buFont typeface="Wingdings" pitchFamily="2" charset="2"/>
                <a:buNone/>
              </a:pPr>
              <a:r>
                <a:rPr lang="fr-FR" sz="900" b="1">
                  <a:solidFill>
                    <a:schemeClr val="bg1"/>
                  </a:solidFill>
                </a:rPr>
                <a:t>OAI-PMH</a:t>
              </a:r>
            </a:p>
            <a:p>
              <a:pPr algn="ctr">
                <a:lnSpc>
                  <a:spcPct val="55000"/>
                </a:lnSpc>
                <a:spcBef>
                  <a:spcPct val="30000"/>
                </a:spcBef>
                <a:buClr>
                  <a:srgbClr val="FF6600"/>
                </a:buClr>
                <a:buSzPct val="90000"/>
                <a:buFont typeface="Wingdings" pitchFamily="2" charset="2"/>
                <a:buNone/>
              </a:pPr>
              <a:r>
                <a:rPr lang="fr-FR" sz="900" b="1">
                  <a:solidFill>
                    <a:schemeClr val="bg1"/>
                  </a:solidFill>
                </a:rPr>
                <a:t>REDIF</a:t>
              </a:r>
            </a:p>
            <a:p>
              <a:pPr algn="ctr">
                <a:lnSpc>
                  <a:spcPct val="55000"/>
                </a:lnSpc>
                <a:spcBef>
                  <a:spcPct val="30000"/>
                </a:spcBef>
                <a:buClr>
                  <a:srgbClr val="FF6600"/>
                </a:buClr>
                <a:buSzPct val="90000"/>
                <a:buFont typeface="Wingdings" pitchFamily="2" charset="2"/>
                <a:buNone/>
              </a:pPr>
              <a:r>
                <a:rPr lang="fr-FR" sz="900" b="1">
                  <a:solidFill>
                    <a:schemeClr val="bg1"/>
                  </a:solidFill>
                </a:rPr>
                <a:t>RSS</a:t>
              </a:r>
            </a:p>
            <a:p>
              <a:pPr algn="ctr">
                <a:lnSpc>
                  <a:spcPct val="55000"/>
                </a:lnSpc>
                <a:spcBef>
                  <a:spcPct val="30000"/>
                </a:spcBef>
                <a:buClr>
                  <a:srgbClr val="FF6600"/>
                </a:buClr>
                <a:buSzPct val="90000"/>
                <a:buFont typeface="Wingdings" pitchFamily="2" charset="2"/>
                <a:buNone/>
              </a:pPr>
              <a:r>
                <a:rPr lang="fr-FR" sz="900" b="1">
                  <a:solidFill>
                    <a:schemeClr val="bg1"/>
                  </a:solidFill>
                </a:rPr>
                <a:t>Etc</a:t>
              </a:r>
              <a:r>
                <a:rPr lang="fr-FR" sz="900">
                  <a:solidFill>
                    <a:schemeClr val="bg1"/>
                  </a:solidFill>
                </a:rPr>
                <a:t>.</a:t>
              </a:r>
            </a:p>
          </p:txBody>
        </p:sp>
      </p:grpSp>
      <p:sp>
        <p:nvSpPr>
          <p:cNvPr id="1479857" name="Rectangle 177"/>
          <p:cNvSpPr>
            <a:spLocks noChangeArrowheads="1"/>
          </p:cNvSpPr>
          <p:nvPr/>
        </p:nvSpPr>
        <p:spPr bwMode="auto">
          <a:xfrm>
            <a:off x="2754313" y="2159000"/>
            <a:ext cx="71437" cy="71438"/>
          </a:xfrm>
          <a:prstGeom prst="rect">
            <a:avLst/>
          </a:prstGeom>
          <a:solidFill>
            <a:srgbClr val="FFCC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479858" name="Rectangle 178"/>
          <p:cNvSpPr>
            <a:spLocks noChangeArrowheads="1"/>
          </p:cNvSpPr>
          <p:nvPr/>
        </p:nvSpPr>
        <p:spPr bwMode="auto">
          <a:xfrm>
            <a:off x="2609850" y="2301875"/>
            <a:ext cx="71438" cy="71438"/>
          </a:xfrm>
          <a:prstGeom prst="rect">
            <a:avLst/>
          </a:prstGeom>
          <a:solidFill>
            <a:srgbClr val="FFCC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sp>
        <p:nvSpPr>
          <p:cNvPr id="1479859" name="Rectangle 179"/>
          <p:cNvSpPr>
            <a:spLocks noChangeArrowheads="1"/>
          </p:cNvSpPr>
          <p:nvPr/>
        </p:nvSpPr>
        <p:spPr bwMode="auto">
          <a:xfrm>
            <a:off x="2752725" y="2301875"/>
            <a:ext cx="71438" cy="71438"/>
          </a:xfrm>
          <a:prstGeom prst="rect">
            <a:avLst/>
          </a:prstGeom>
          <a:solidFill>
            <a:srgbClr val="FFCC00"/>
          </a:solidFill>
          <a:ln w="12700">
            <a:solidFill>
              <a:schemeClr val="tx1"/>
            </a:solidFill>
            <a:miter lim="800000"/>
            <a:headEnd/>
            <a:tailEnd/>
          </a:ln>
        </p:spPr>
        <p:txBody>
          <a:bodyPr wrap="none" lIns="82550" tIns="41275" rIns="82550" bIns="41275" anchor="ctr"/>
          <a:lstStyle/>
          <a:p>
            <a:pPr algn="ctr" eaLnBrk="0" hangingPunct="0">
              <a:buFont typeface="Wingdings" pitchFamily="2" charset="2"/>
              <a:buNone/>
            </a:pPr>
            <a:endParaRPr kumimoji="1" lang="fr-FR" sz="1400" b="1">
              <a:solidFill>
                <a:srgbClr val="FFFF00"/>
              </a:solidFill>
            </a:endParaRPr>
          </a:p>
        </p:txBody>
      </p:sp>
      <p:grpSp>
        <p:nvGrpSpPr>
          <p:cNvPr id="31" name="Groupe 156"/>
          <p:cNvGrpSpPr>
            <a:grpSpLocks/>
          </p:cNvGrpSpPr>
          <p:nvPr/>
        </p:nvGrpSpPr>
        <p:grpSpPr bwMode="auto">
          <a:xfrm>
            <a:off x="3979863" y="3502025"/>
            <a:ext cx="3236912" cy="1625600"/>
            <a:chOff x="3979863" y="3502760"/>
            <a:chExt cx="3236912" cy="1624865"/>
          </a:xfrm>
        </p:grpSpPr>
        <p:grpSp>
          <p:nvGrpSpPr>
            <p:cNvPr id="17437" name="Groupe 155"/>
            <p:cNvGrpSpPr>
              <a:grpSpLocks/>
            </p:cNvGrpSpPr>
            <p:nvPr/>
          </p:nvGrpSpPr>
          <p:grpSpPr bwMode="auto">
            <a:xfrm>
              <a:off x="3979863" y="3643313"/>
              <a:ext cx="3236912" cy="1484312"/>
              <a:chOff x="3979863" y="3643313"/>
              <a:chExt cx="3236912" cy="1484312"/>
            </a:xfrm>
          </p:grpSpPr>
          <p:sp>
            <p:nvSpPr>
              <p:cNvPr id="17440" name="Rectangle 144"/>
              <p:cNvSpPr>
                <a:spLocks noChangeArrowheads="1"/>
              </p:cNvSpPr>
              <p:nvPr/>
            </p:nvSpPr>
            <p:spPr bwMode="auto">
              <a:xfrm>
                <a:off x="3979863" y="3643313"/>
                <a:ext cx="3211512" cy="1441450"/>
              </a:xfrm>
              <a:prstGeom prst="rect">
                <a:avLst/>
              </a:prstGeom>
              <a:solidFill>
                <a:srgbClr val="FFFFFF">
                  <a:alpha val="27843"/>
                </a:srgbClr>
              </a:solidFill>
              <a:ln w="9525" algn="ctr">
                <a:solidFill>
                  <a:schemeClr val="tx1"/>
                </a:solidFill>
                <a:prstDash val="lgDash"/>
                <a:round/>
                <a:headEnd/>
                <a:tailEnd/>
              </a:ln>
            </p:spPr>
            <p:txBody>
              <a:bodyPr wrap="none" lIns="93600" tIns="46800" rIns="93600" bIns="46800" anchor="ctr">
                <a:spAutoFit/>
              </a:bodyPr>
              <a:lstStyle/>
              <a:p>
                <a:pPr algn="ctr" eaLnBrk="0" hangingPunct="0">
                  <a:spcBef>
                    <a:spcPct val="30000"/>
                  </a:spcBef>
                  <a:buClr>
                    <a:srgbClr val="FF6600"/>
                  </a:buClr>
                  <a:buSzPct val="90000"/>
                  <a:buFont typeface="Wingdings" pitchFamily="2" charset="2"/>
                  <a:buNone/>
                </a:pPr>
                <a:endParaRPr lang="fr-FR"/>
              </a:p>
            </p:txBody>
          </p:sp>
          <p:sp>
            <p:nvSpPr>
              <p:cNvPr id="17441" name="Rectangle 143"/>
              <p:cNvSpPr>
                <a:spLocks noChangeArrowheads="1"/>
              </p:cNvSpPr>
              <p:nvPr/>
            </p:nvSpPr>
            <p:spPr bwMode="auto">
              <a:xfrm>
                <a:off x="4111625" y="3889302"/>
                <a:ext cx="1235075" cy="263672"/>
              </a:xfrm>
              <a:prstGeom prst="rect">
                <a:avLst/>
              </a:prstGeom>
              <a:solidFill>
                <a:srgbClr val="FFC000">
                  <a:alpha val="76077"/>
                </a:srgbClr>
              </a:solidFill>
              <a:ln w="12700" algn="ctr">
                <a:solidFill>
                  <a:schemeClr val="tx1"/>
                </a:solidFill>
                <a:round/>
                <a:headEnd/>
                <a:tailEnd/>
              </a:ln>
            </p:spPr>
            <p:txBody>
              <a:bodyPr lIns="93600" tIns="46800" rIns="93600" bIns="46800" anchor="ctr">
                <a:spAutoFit/>
              </a:bodyPr>
              <a:lstStyle/>
              <a:p>
                <a:pPr algn="ctr" eaLnBrk="0" hangingPunct="0">
                  <a:spcBef>
                    <a:spcPct val="30000"/>
                  </a:spcBef>
                  <a:buClr>
                    <a:srgbClr val="FF6600"/>
                  </a:buClr>
                  <a:buSzPct val="90000"/>
                  <a:buFont typeface="Wingdings" pitchFamily="2" charset="2"/>
                  <a:buNone/>
                </a:pPr>
                <a:r>
                  <a:rPr lang="fr-FR" sz="1100" b="1"/>
                  <a:t>ISIDORE</a:t>
                </a:r>
                <a:endParaRPr lang="fr-FR" sz="1000" b="1"/>
              </a:p>
            </p:txBody>
          </p:sp>
          <p:sp>
            <p:nvSpPr>
              <p:cNvPr id="17442" name="ZoneTexte 145"/>
              <p:cNvSpPr txBox="1">
                <a:spLocks noChangeArrowheads="1"/>
              </p:cNvSpPr>
              <p:nvPr/>
            </p:nvSpPr>
            <p:spPr bwMode="auto">
              <a:xfrm>
                <a:off x="6291263" y="4849813"/>
                <a:ext cx="9255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30000"/>
                  </a:spcBef>
                  <a:buClr>
                    <a:srgbClr val="FF6600"/>
                  </a:buClr>
                  <a:buSzPct val="90000"/>
                  <a:buFont typeface="Wingdings" pitchFamily="2" charset="2"/>
                  <a:buNone/>
                </a:pPr>
                <a:r>
                  <a:rPr lang="fr-FR" sz="1200" i="1"/>
                  <a:t>Recherche</a:t>
                </a:r>
              </a:p>
            </p:txBody>
          </p:sp>
          <p:sp>
            <p:nvSpPr>
              <p:cNvPr id="147" name="Rectangle 146"/>
              <p:cNvSpPr/>
              <p:nvPr/>
            </p:nvSpPr>
            <p:spPr bwMode="auto">
              <a:xfrm>
                <a:off x="5589588" y="3782033"/>
                <a:ext cx="1327150" cy="466514"/>
              </a:xfrm>
              <a:prstGeom prst="rect">
                <a:avLst/>
              </a:prstGeom>
              <a:solidFill>
                <a:srgbClr val="E5F2FF"/>
              </a:solidFill>
              <a:ln w="12700" cap="flat" cmpd="sng" algn="ctr">
                <a:solidFill>
                  <a:schemeClr val="tx1"/>
                </a:solidFill>
                <a:prstDash val="solid"/>
                <a:round/>
                <a:headEnd type="none" w="med" len="med"/>
                <a:tailEnd type="none" w="med" len="med"/>
              </a:ln>
              <a:effectLst/>
            </p:spPr>
            <p:txBody>
              <a:bodyPr wrap="none" lIns="93600" tIns="46800" rIns="93600" bIns="46800" anchor="ctr">
                <a:spAutoFit/>
              </a:bodyPr>
              <a:lstStyle/>
              <a:p>
                <a:pPr algn="ctr" eaLnBrk="0" hangingPunct="0">
                  <a:spcBef>
                    <a:spcPct val="30000"/>
                  </a:spcBef>
                  <a:buClr>
                    <a:srgbClr val="FF6600"/>
                  </a:buClr>
                  <a:buSzPct val="90000"/>
                  <a:buFont typeface="Wingdings" pitchFamily="2" charset="2"/>
                  <a:buNone/>
                  <a:defRPr/>
                </a:pPr>
                <a:r>
                  <a:rPr lang="fr-FR" sz="1050" b="1" dirty="0"/>
                  <a:t>Recherche sur</a:t>
                </a:r>
              </a:p>
              <a:p>
                <a:pPr algn="ctr" eaLnBrk="0" hangingPunct="0">
                  <a:spcBef>
                    <a:spcPct val="30000"/>
                  </a:spcBef>
                  <a:buClr>
                    <a:srgbClr val="FF6600"/>
                  </a:buClr>
                  <a:buSzPct val="90000"/>
                  <a:buFont typeface="Wingdings" pitchFamily="2" charset="2"/>
                  <a:buNone/>
                  <a:defRPr/>
                </a:pPr>
                <a:r>
                  <a:rPr lang="fr-FR" sz="1050" b="1" dirty="0"/>
                  <a:t>Les métadonnées</a:t>
                </a:r>
              </a:p>
            </p:txBody>
          </p:sp>
          <p:sp>
            <p:nvSpPr>
              <p:cNvPr id="17444" name="Rectangle 147"/>
              <p:cNvSpPr>
                <a:spLocks noChangeArrowheads="1"/>
              </p:cNvSpPr>
              <p:nvPr/>
            </p:nvSpPr>
            <p:spPr bwMode="auto">
              <a:xfrm>
                <a:off x="4103688" y="4344988"/>
                <a:ext cx="1243012" cy="307975"/>
              </a:xfrm>
              <a:prstGeom prst="rect">
                <a:avLst/>
              </a:prstGeom>
              <a:solidFill>
                <a:srgbClr val="FFFFFF">
                  <a:alpha val="76077"/>
                </a:srgbClr>
              </a:solidFill>
              <a:ln w="9525" algn="ctr">
                <a:solidFill>
                  <a:schemeClr val="tx1"/>
                </a:solidFill>
                <a:round/>
                <a:headEnd/>
                <a:tailEnd/>
              </a:ln>
            </p:spPr>
            <p:txBody>
              <a:bodyPr wrap="none" lIns="93600" tIns="46800" rIns="93600" bIns="46800" anchor="ctr">
                <a:spAutoFit/>
              </a:bodyPr>
              <a:lstStyle/>
              <a:p>
                <a:pPr algn="ctr" eaLnBrk="0" hangingPunct="0">
                  <a:spcBef>
                    <a:spcPct val="30000"/>
                  </a:spcBef>
                  <a:buClr>
                    <a:srgbClr val="FF6600"/>
                  </a:buClr>
                  <a:buSzPct val="90000"/>
                  <a:buFont typeface="Wingdings" pitchFamily="2" charset="2"/>
                  <a:buNone/>
                </a:pPr>
                <a:endParaRPr lang="fr-FR"/>
              </a:p>
            </p:txBody>
          </p:sp>
          <p:sp>
            <p:nvSpPr>
              <p:cNvPr id="17445" name="ZoneTexte 148"/>
              <p:cNvSpPr txBox="1">
                <a:spLocks noChangeArrowheads="1"/>
              </p:cNvSpPr>
              <p:nvPr/>
            </p:nvSpPr>
            <p:spPr bwMode="auto">
              <a:xfrm>
                <a:off x="4243388" y="4322763"/>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30000"/>
                  </a:spcBef>
                  <a:buClr>
                    <a:srgbClr val="FF6600"/>
                  </a:buClr>
                  <a:buSzPct val="90000"/>
                  <a:buFont typeface="Wingdings" pitchFamily="2" charset="2"/>
                  <a:buNone/>
                </a:pPr>
                <a:r>
                  <a:rPr lang="fr-FR" sz="900"/>
                  <a:t>Recherche en </a:t>
                </a:r>
              </a:p>
            </p:txBody>
          </p:sp>
          <p:sp>
            <p:nvSpPr>
              <p:cNvPr id="17446" name="ZoneTexte 149"/>
              <p:cNvSpPr txBox="1">
                <a:spLocks noChangeArrowheads="1"/>
              </p:cNvSpPr>
              <p:nvPr/>
            </p:nvSpPr>
            <p:spPr bwMode="auto">
              <a:xfrm>
                <a:off x="4264025" y="4448175"/>
                <a:ext cx="8842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30000"/>
                  </a:spcBef>
                  <a:buClr>
                    <a:srgbClr val="FF6600"/>
                  </a:buClr>
                  <a:buSzPct val="90000"/>
                  <a:buFont typeface="Wingdings" pitchFamily="2" charset="2"/>
                  <a:buNone/>
                </a:pPr>
                <a:r>
                  <a:rPr lang="fr-FR" sz="900"/>
                  <a:t>texte intégral</a:t>
                </a:r>
              </a:p>
              <a:p>
                <a:pPr algn="ctr">
                  <a:spcBef>
                    <a:spcPct val="30000"/>
                  </a:spcBef>
                  <a:buClr>
                    <a:srgbClr val="FF6600"/>
                  </a:buClr>
                  <a:buSzPct val="90000"/>
                  <a:buFont typeface="Wingdings" pitchFamily="2" charset="2"/>
                  <a:buNone/>
                </a:pPr>
                <a:endParaRPr lang="fr-FR"/>
              </a:p>
            </p:txBody>
          </p:sp>
          <p:sp>
            <p:nvSpPr>
              <p:cNvPr id="17447" name="Rectangle 150"/>
              <p:cNvSpPr>
                <a:spLocks noChangeArrowheads="1"/>
              </p:cNvSpPr>
              <p:nvPr/>
            </p:nvSpPr>
            <p:spPr bwMode="auto">
              <a:xfrm>
                <a:off x="5616575" y="4358250"/>
                <a:ext cx="1281660" cy="371513"/>
              </a:xfrm>
              <a:prstGeom prst="rect">
                <a:avLst/>
              </a:prstGeom>
              <a:solidFill>
                <a:srgbClr val="FFFFFF">
                  <a:alpha val="76077"/>
                </a:srgbClr>
              </a:solidFill>
              <a:ln w="9525" algn="ctr">
                <a:solidFill>
                  <a:schemeClr val="tx1"/>
                </a:solidFill>
                <a:round/>
                <a:headEnd/>
                <a:tailEnd/>
              </a:ln>
            </p:spPr>
            <p:txBody>
              <a:bodyPr lIns="93600" tIns="46800" rIns="93600" bIns="46800" anchor="ctr">
                <a:spAutoFit/>
              </a:bodyPr>
              <a:lstStyle/>
              <a:p>
                <a:pPr algn="ctr" eaLnBrk="0" hangingPunct="0">
                  <a:spcBef>
                    <a:spcPct val="30000"/>
                  </a:spcBef>
                  <a:buClr>
                    <a:srgbClr val="FF6600"/>
                  </a:buClr>
                  <a:buSzPct val="90000"/>
                  <a:buFont typeface="Wingdings" pitchFamily="2" charset="2"/>
                  <a:buNone/>
                </a:pPr>
                <a:endParaRPr lang="fr-FR"/>
              </a:p>
            </p:txBody>
          </p:sp>
          <p:grpSp>
            <p:nvGrpSpPr>
              <p:cNvPr id="17448" name="Groupe 154"/>
              <p:cNvGrpSpPr>
                <a:grpSpLocks/>
              </p:cNvGrpSpPr>
              <p:nvPr/>
            </p:nvGrpSpPr>
            <p:grpSpPr bwMode="auto">
              <a:xfrm>
                <a:off x="5705349" y="4343338"/>
                <a:ext cx="1127049" cy="638313"/>
                <a:chOff x="5705349" y="4379913"/>
                <a:chExt cx="1127049" cy="716343"/>
              </a:xfrm>
            </p:grpSpPr>
            <p:sp>
              <p:nvSpPr>
                <p:cNvPr id="17449" name="ZoneTexte 151"/>
                <p:cNvSpPr txBox="1">
                  <a:spLocks noChangeArrowheads="1"/>
                </p:cNvSpPr>
                <p:nvPr/>
              </p:nvSpPr>
              <p:spPr bwMode="auto">
                <a:xfrm>
                  <a:off x="5851370" y="4379913"/>
                  <a:ext cx="7425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30000"/>
                    </a:spcBef>
                    <a:buClr>
                      <a:srgbClr val="FF6600"/>
                    </a:buClr>
                    <a:buSzPct val="90000"/>
                    <a:buFont typeface="Wingdings" pitchFamily="2" charset="2"/>
                    <a:buNone/>
                  </a:pPr>
                  <a:r>
                    <a:rPr lang="fr-FR" sz="900"/>
                    <a:t>Recherche</a:t>
                  </a:r>
                </a:p>
              </p:txBody>
            </p:sp>
            <p:sp>
              <p:nvSpPr>
                <p:cNvPr id="17450" name="ZoneTexte 152"/>
                <p:cNvSpPr txBox="1">
                  <a:spLocks noChangeArrowheads="1"/>
                </p:cNvSpPr>
                <p:nvPr/>
              </p:nvSpPr>
              <p:spPr bwMode="auto">
                <a:xfrm>
                  <a:off x="5705349" y="4505325"/>
                  <a:ext cx="112704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30000"/>
                    </a:spcBef>
                    <a:buClr>
                      <a:srgbClr val="FF6600"/>
                    </a:buClr>
                    <a:buSzPct val="90000"/>
                    <a:buFont typeface="Wingdings" pitchFamily="2" charset="2"/>
                    <a:buNone/>
                  </a:pPr>
                  <a:r>
                    <a:rPr lang="fr-FR" sz="900"/>
                    <a:t>simple et avancée</a:t>
                  </a:r>
                </a:p>
                <a:p>
                  <a:pPr algn="ctr">
                    <a:spcBef>
                      <a:spcPct val="30000"/>
                    </a:spcBef>
                    <a:buClr>
                      <a:srgbClr val="FF6600"/>
                    </a:buClr>
                    <a:buSzPct val="90000"/>
                    <a:buFont typeface="Wingdings" pitchFamily="2" charset="2"/>
                    <a:buNone/>
                  </a:pPr>
                  <a:endParaRPr lang="fr-FR"/>
                </a:p>
              </p:txBody>
            </p:sp>
          </p:grpSp>
        </p:grpSp>
        <p:sp>
          <p:nvSpPr>
            <p:cNvPr id="17438" name="AutoShape 23"/>
            <p:cNvSpPr>
              <a:spLocks noChangeArrowheads="1"/>
            </p:cNvSpPr>
            <p:nvPr/>
          </p:nvSpPr>
          <p:spPr bwMode="auto">
            <a:xfrm flipV="1">
              <a:off x="6143636" y="3511294"/>
              <a:ext cx="236360" cy="277979"/>
            </a:xfrm>
            <a:prstGeom prst="downArrow">
              <a:avLst>
                <a:gd name="adj1" fmla="val 50000"/>
                <a:gd name="adj2" fmla="val 25003"/>
              </a:avLst>
            </a:prstGeom>
            <a:solidFill>
              <a:srgbClr val="E5F2FF"/>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sp>
          <p:nvSpPr>
            <p:cNvPr id="17439" name="AutoShape 23"/>
            <p:cNvSpPr>
              <a:spLocks noChangeArrowheads="1"/>
            </p:cNvSpPr>
            <p:nvPr/>
          </p:nvSpPr>
          <p:spPr bwMode="auto">
            <a:xfrm flipV="1">
              <a:off x="4606225" y="3502760"/>
              <a:ext cx="236360" cy="277979"/>
            </a:xfrm>
            <a:prstGeom prst="downArrow">
              <a:avLst>
                <a:gd name="adj1" fmla="val 50000"/>
                <a:gd name="adj2" fmla="val 25003"/>
              </a:avLst>
            </a:prstGeom>
            <a:solidFill>
              <a:srgbClr val="FFC000"/>
            </a:solidFill>
            <a:ln w="12700">
              <a:solidFill>
                <a:schemeClr val="tx1"/>
              </a:solidFill>
              <a:miter lim="800000"/>
              <a:headEnd/>
              <a:tailEnd/>
            </a:ln>
          </p:spPr>
          <p:txBody>
            <a:bodyPr wrap="none" lIns="82550" tIns="41275" rIns="82550" bIns="41275" anchor="ctr"/>
            <a:lstStyle/>
            <a:p>
              <a:pPr algn="ctr" eaLnBrk="0" hangingPunct="0">
                <a:spcBef>
                  <a:spcPct val="30000"/>
                </a:spcBef>
                <a:buClr>
                  <a:srgbClr val="FF6600"/>
                </a:buClr>
                <a:buSzPct val="90000"/>
                <a:buFont typeface="Wingdings" pitchFamily="2" charset="2"/>
                <a:buNone/>
              </a:pPr>
              <a:endParaRPr lang="fr-FR"/>
            </a:p>
          </p:txBody>
        </p:sp>
      </p:grpSp>
    </p:spTree>
    <p:extLst>
      <p:ext uri="{BB962C8B-B14F-4D97-AF65-F5344CB8AC3E}">
        <p14:creationId xmlns:p14="http://schemas.microsoft.com/office/powerpoint/2010/main" val="2450596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79817"/>
                                        </p:tgtEl>
                                        <p:attrNameLst>
                                          <p:attrName>style.visibility</p:attrName>
                                        </p:attrNameLst>
                                      </p:cBhvr>
                                      <p:to>
                                        <p:strVal val="visible"/>
                                      </p:to>
                                    </p:set>
                                    <p:animEffect transition="in" filter="fade">
                                      <p:cBhvr>
                                        <p:cTn id="7" dur="2000"/>
                                        <p:tgtEl>
                                          <p:spTgt spid="1479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90"/>
                                          </p:val>
                                        </p:tav>
                                        <p:tav tm="100000">
                                          <p:val>
                                            <p:fltVal val="0"/>
                                          </p:val>
                                        </p:tav>
                                      </p:tavLst>
                                    </p:anim>
                                    <p:animEffect transition="in" filter="fade">
                                      <p:cBhvr>
                                        <p:cTn id="15" dur="10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2000" fill="hold"/>
                                        <p:tgtEl>
                                          <p:spTgt spid="2"/>
                                        </p:tgtEl>
                                        <p:attrNameLst>
                                          <p:attrName>ppt_w</p:attrName>
                                        </p:attrNameLst>
                                      </p:cBhvr>
                                      <p:tavLst>
                                        <p:tav tm="0">
                                          <p:val>
                                            <p:fltVal val="0"/>
                                          </p:val>
                                        </p:tav>
                                        <p:tav tm="100000">
                                          <p:val>
                                            <p:strVal val="#ppt_w"/>
                                          </p:val>
                                        </p:tav>
                                      </p:tavLst>
                                    </p:anim>
                                    <p:anim calcmode="lin" valueType="num">
                                      <p:cBhvr>
                                        <p:cTn id="21" dur="2000" fill="hold"/>
                                        <p:tgtEl>
                                          <p:spTgt spid="2"/>
                                        </p:tgtEl>
                                        <p:attrNameLst>
                                          <p:attrName>ppt_h</p:attrName>
                                        </p:attrNameLst>
                                      </p:cBhvr>
                                      <p:tavLst>
                                        <p:tav tm="0">
                                          <p:val>
                                            <p:fltVal val="0"/>
                                          </p:val>
                                        </p:tav>
                                        <p:tav tm="100000">
                                          <p:val>
                                            <p:strVal val="#ppt_h"/>
                                          </p:val>
                                        </p:tav>
                                      </p:tavLst>
                                    </p:anim>
                                    <p:animEffect transition="in" filter="fade">
                                      <p:cBhvr>
                                        <p:cTn id="22" dur="2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479824"/>
                                        </p:tgtEl>
                                        <p:attrNameLst>
                                          <p:attrName>style.visibility</p:attrName>
                                        </p:attrNameLst>
                                      </p:cBhvr>
                                      <p:to>
                                        <p:strVal val="visible"/>
                                      </p:to>
                                    </p:set>
                                    <p:animEffect transition="in" filter="fade">
                                      <p:cBhvr>
                                        <p:cTn id="44" dur="2000"/>
                                        <p:tgtEl>
                                          <p:spTgt spid="1479824"/>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000"/>
                                        <p:tgtEl>
                                          <p:spTgt spid="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80">
                                          <p:stCondLst>
                                            <p:cond delay="0"/>
                                          </p:stCondLst>
                                        </p:cTn>
                                        <p:tgtEl>
                                          <p:spTgt spid="8"/>
                                        </p:tgtEl>
                                      </p:cBhvr>
                                    </p:animEffect>
                                    <p:anim calcmode="lin" valueType="num">
                                      <p:cBhvr>
                                        <p:cTn id="5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8" dur="26">
                                          <p:stCondLst>
                                            <p:cond delay="650"/>
                                          </p:stCondLst>
                                        </p:cTn>
                                        <p:tgtEl>
                                          <p:spTgt spid="8"/>
                                        </p:tgtEl>
                                      </p:cBhvr>
                                      <p:to x="100000" y="60000"/>
                                    </p:animScale>
                                    <p:animScale>
                                      <p:cBhvr>
                                        <p:cTn id="59" dur="166" decel="50000">
                                          <p:stCondLst>
                                            <p:cond delay="676"/>
                                          </p:stCondLst>
                                        </p:cTn>
                                        <p:tgtEl>
                                          <p:spTgt spid="8"/>
                                        </p:tgtEl>
                                      </p:cBhvr>
                                      <p:to x="100000" y="100000"/>
                                    </p:animScale>
                                    <p:animScale>
                                      <p:cBhvr>
                                        <p:cTn id="60" dur="26">
                                          <p:stCondLst>
                                            <p:cond delay="1312"/>
                                          </p:stCondLst>
                                        </p:cTn>
                                        <p:tgtEl>
                                          <p:spTgt spid="8"/>
                                        </p:tgtEl>
                                      </p:cBhvr>
                                      <p:to x="100000" y="80000"/>
                                    </p:animScale>
                                    <p:animScale>
                                      <p:cBhvr>
                                        <p:cTn id="61" dur="166" decel="50000">
                                          <p:stCondLst>
                                            <p:cond delay="1338"/>
                                          </p:stCondLst>
                                        </p:cTn>
                                        <p:tgtEl>
                                          <p:spTgt spid="8"/>
                                        </p:tgtEl>
                                      </p:cBhvr>
                                      <p:to x="100000" y="100000"/>
                                    </p:animScale>
                                    <p:animScale>
                                      <p:cBhvr>
                                        <p:cTn id="62" dur="26">
                                          <p:stCondLst>
                                            <p:cond delay="1642"/>
                                          </p:stCondLst>
                                        </p:cTn>
                                        <p:tgtEl>
                                          <p:spTgt spid="8"/>
                                        </p:tgtEl>
                                      </p:cBhvr>
                                      <p:to x="100000" y="90000"/>
                                    </p:animScale>
                                    <p:animScale>
                                      <p:cBhvr>
                                        <p:cTn id="63" dur="166" decel="50000">
                                          <p:stCondLst>
                                            <p:cond delay="1668"/>
                                          </p:stCondLst>
                                        </p:cTn>
                                        <p:tgtEl>
                                          <p:spTgt spid="8"/>
                                        </p:tgtEl>
                                      </p:cBhvr>
                                      <p:to x="100000" y="100000"/>
                                    </p:animScale>
                                    <p:animScale>
                                      <p:cBhvr>
                                        <p:cTn id="64" dur="26">
                                          <p:stCondLst>
                                            <p:cond delay="1808"/>
                                          </p:stCondLst>
                                        </p:cTn>
                                        <p:tgtEl>
                                          <p:spTgt spid="8"/>
                                        </p:tgtEl>
                                      </p:cBhvr>
                                      <p:to x="100000" y="95000"/>
                                    </p:animScale>
                                    <p:animScale>
                                      <p:cBhvr>
                                        <p:cTn id="65" dur="166" decel="50000">
                                          <p:stCondLst>
                                            <p:cond delay="1834"/>
                                          </p:stCondLst>
                                        </p:cTn>
                                        <p:tgtEl>
                                          <p:spTgt spid="8"/>
                                        </p:tgtEl>
                                      </p:cBhvr>
                                      <p:to x="100000" y="100000"/>
                                    </p:animScale>
                                  </p:childTnLst>
                                </p:cTn>
                              </p:par>
                            </p:childTnLst>
                          </p:cTn>
                        </p:par>
                        <p:par>
                          <p:cTn id="66" fill="hold" nodeType="afterGroup">
                            <p:stCondLst>
                              <p:cond delay="2000"/>
                            </p:stCondLst>
                            <p:childTnLst>
                              <p:par>
                                <p:cTn id="67" presetID="10"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2000"/>
                                        <p:tgtEl>
                                          <p:spTgt spid="29"/>
                                        </p:tgtEl>
                                      </p:cBhvr>
                                    </p:animEffect>
                                  </p:childTnLst>
                                </p:cTn>
                              </p:par>
                              <p:par>
                                <p:cTn id="70" presetID="10" presetClass="entr" presetSubtype="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2000"/>
                                        <p:tgtEl>
                                          <p:spTgt spid="22"/>
                                        </p:tgtEl>
                                      </p:cBhvr>
                                    </p:animEffect>
                                  </p:childTnLst>
                                </p:cTn>
                              </p:par>
                              <p:par>
                                <p:cTn id="73" presetID="37" presetClass="entr" presetSubtype="0" fill="hold" grpId="0" nodeType="withEffect">
                                  <p:stCondLst>
                                    <p:cond delay="0"/>
                                  </p:stCondLst>
                                  <p:childTnLst>
                                    <p:set>
                                      <p:cBhvr>
                                        <p:cTn id="74" dur="1" fill="hold">
                                          <p:stCondLst>
                                            <p:cond delay="0"/>
                                          </p:stCondLst>
                                        </p:cTn>
                                        <p:tgtEl>
                                          <p:spTgt spid="1479857"/>
                                        </p:tgtEl>
                                        <p:attrNameLst>
                                          <p:attrName>style.visibility</p:attrName>
                                        </p:attrNameLst>
                                      </p:cBhvr>
                                      <p:to>
                                        <p:strVal val="visible"/>
                                      </p:to>
                                    </p:set>
                                    <p:animEffect transition="in" filter="fade">
                                      <p:cBhvr>
                                        <p:cTn id="75" dur="1000"/>
                                        <p:tgtEl>
                                          <p:spTgt spid="1479857"/>
                                        </p:tgtEl>
                                      </p:cBhvr>
                                    </p:animEffect>
                                    <p:anim calcmode="lin" valueType="num">
                                      <p:cBhvr>
                                        <p:cTn id="76" dur="1000" fill="hold"/>
                                        <p:tgtEl>
                                          <p:spTgt spid="1479857"/>
                                        </p:tgtEl>
                                        <p:attrNameLst>
                                          <p:attrName>ppt_x</p:attrName>
                                        </p:attrNameLst>
                                      </p:cBhvr>
                                      <p:tavLst>
                                        <p:tav tm="0">
                                          <p:val>
                                            <p:strVal val="#ppt_x"/>
                                          </p:val>
                                        </p:tav>
                                        <p:tav tm="100000">
                                          <p:val>
                                            <p:strVal val="#ppt_x"/>
                                          </p:val>
                                        </p:tav>
                                      </p:tavLst>
                                    </p:anim>
                                    <p:anim calcmode="lin" valueType="num">
                                      <p:cBhvr>
                                        <p:cTn id="77" dur="900" decel="100000" fill="hold"/>
                                        <p:tgtEl>
                                          <p:spTgt spid="147985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479857"/>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0"/>
                                  </p:stCondLst>
                                  <p:childTnLst>
                                    <p:set>
                                      <p:cBhvr>
                                        <p:cTn id="80" dur="1" fill="hold">
                                          <p:stCondLst>
                                            <p:cond delay="0"/>
                                          </p:stCondLst>
                                        </p:cTn>
                                        <p:tgtEl>
                                          <p:spTgt spid="1479858"/>
                                        </p:tgtEl>
                                        <p:attrNameLst>
                                          <p:attrName>style.visibility</p:attrName>
                                        </p:attrNameLst>
                                      </p:cBhvr>
                                      <p:to>
                                        <p:strVal val="visible"/>
                                      </p:to>
                                    </p:set>
                                    <p:animEffect transition="in" filter="fade">
                                      <p:cBhvr>
                                        <p:cTn id="81" dur="1000"/>
                                        <p:tgtEl>
                                          <p:spTgt spid="1479858"/>
                                        </p:tgtEl>
                                      </p:cBhvr>
                                    </p:animEffect>
                                    <p:anim calcmode="lin" valueType="num">
                                      <p:cBhvr>
                                        <p:cTn id="82" dur="1000" fill="hold"/>
                                        <p:tgtEl>
                                          <p:spTgt spid="1479858"/>
                                        </p:tgtEl>
                                        <p:attrNameLst>
                                          <p:attrName>ppt_x</p:attrName>
                                        </p:attrNameLst>
                                      </p:cBhvr>
                                      <p:tavLst>
                                        <p:tav tm="0">
                                          <p:val>
                                            <p:strVal val="#ppt_x"/>
                                          </p:val>
                                        </p:tav>
                                        <p:tav tm="100000">
                                          <p:val>
                                            <p:strVal val="#ppt_x"/>
                                          </p:val>
                                        </p:tav>
                                      </p:tavLst>
                                    </p:anim>
                                    <p:anim calcmode="lin" valueType="num">
                                      <p:cBhvr>
                                        <p:cTn id="83" dur="900" decel="100000" fill="hold"/>
                                        <p:tgtEl>
                                          <p:spTgt spid="1479858"/>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1479858"/>
                                        </p:tgtEl>
                                        <p:attrNameLst>
                                          <p:attrName>ppt_y</p:attrName>
                                        </p:attrNameLst>
                                      </p:cBhvr>
                                      <p:tavLst>
                                        <p:tav tm="0">
                                          <p:val>
                                            <p:strVal val="#ppt_y-.03"/>
                                          </p:val>
                                        </p:tav>
                                        <p:tav tm="100000">
                                          <p:val>
                                            <p:strVal val="#ppt_y"/>
                                          </p:val>
                                        </p:tav>
                                      </p:tavLst>
                                    </p:anim>
                                  </p:childTnLst>
                                </p:cTn>
                              </p:par>
                              <p:par>
                                <p:cTn id="85" presetID="37" presetClass="entr" presetSubtype="0" fill="hold" grpId="0" nodeType="withEffect">
                                  <p:stCondLst>
                                    <p:cond delay="0"/>
                                  </p:stCondLst>
                                  <p:childTnLst>
                                    <p:set>
                                      <p:cBhvr>
                                        <p:cTn id="86" dur="1" fill="hold">
                                          <p:stCondLst>
                                            <p:cond delay="0"/>
                                          </p:stCondLst>
                                        </p:cTn>
                                        <p:tgtEl>
                                          <p:spTgt spid="1479859"/>
                                        </p:tgtEl>
                                        <p:attrNameLst>
                                          <p:attrName>style.visibility</p:attrName>
                                        </p:attrNameLst>
                                      </p:cBhvr>
                                      <p:to>
                                        <p:strVal val="visible"/>
                                      </p:to>
                                    </p:set>
                                    <p:animEffect transition="in" filter="fade">
                                      <p:cBhvr>
                                        <p:cTn id="87" dur="1000"/>
                                        <p:tgtEl>
                                          <p:spTgt spid="1479859"/>
                                        </p:tgtEl>
                                      </p:cBhvr>
                                    </p:animEffect>
                                    <p:anim calcmode="lin" valueType="num">
                                      <p:cBhvr>
                                        <p:cTn id="88" dur="1000" fill="hold"/>
                                        <p:tgtEl>
                                          <p:spTgt spid="1479859"/>
                                        </p:tgtEl>
                                        <p:attrNameLst>
                                          <p:attrName>ppt_x</p:attrName>
                                        </p:attrNameLst>
                                      </p:cBhvr>
                                      <p:tavLst>
                                        <p:tav tm="0">
                                          <p:val>
                                            <p:strVal val="#ppt_x"/>
                                          </p:val>
                                        </p:tav>
                                        <p:tav tm="100000">
                                          <p:val>
                                            <p:strVal val="#ppt_x"/>
                                          </p:val>
                                        </p:tav>
                                      </p:tavLst>
                                    </p:anim>
                                    <p:anim calcmode="lin" valueType="num">
                                      <p:cBhvr>
                                        <p:cTn id="89" dur="900" decel="100000" fill="hold"/>
                                        <p:tgtEl>
                                          <p:spTgt spid="1479859"/>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79859"/>
                                        </p:tgtEl>
                                        <p:attrNameLst>
                                          <p:attrName>ppt_y</p:attrName>
                                        </p:attrNameLst>
                                      </p:cBhvr>
                                      <p:tavLst>
                                        <p:tav tm="0">
                                          <p:val>
                                            <p:strVal val="#ppt_y-.03"/>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6" presetClass="entr" presetSubtype="0" fill="hold"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down)">
                                      <p:cBhvr>
                                        <p:cTn id="95" dur="580">
                                          <p:stCondLst>
                                            <p:cond delay="0"/>
                                          </p:stCondLst>
                                        </p:cTn>
                                        <p:tgtEl>
                                          <p:spTgt spid="27"/>
                                        </p:tgtEl>
                                      </p:cBhvr>
                                    </p:animEffect>
                                    <p:anim calcmode="lin" valueType="num">
                                      <p:cBhvr>
                                        <p:cTn id="9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1" dur="26">
                                          <p:stCondLst>
                                            <p:cond delay="650"/>
                                          </p:stCondLst>
                                        </p:cTn>
                                        <p:tgtEl>
                                          <p:spTgt spid="27"/>
                                        </p:tgtEl>
                                      </p:cBhvr>
                                      <p:to x="100000" y="60000"/>
                                    </p:animScale>
                                    <p:animScale>
                                      <p:cBhvr>
                                        <p:cTn id="102" dur="166" decel="50000">
                                          <p:stCondLst>
                                            <p:cond delay="676"/>
                                          </p:stCondLst>
                                        </p:cTn>
                                        <p:tgtEl>
                                          <p:spTgt spid="27"/>
                                        </p:tgtEl>
                                      </p:cBhvr>
                                      <p:to x="100000" y="100000"/>
                                    </p:animScale>
                                    <p:animScale>
                                      <p:cBhvr>
                                        <p:cTn id="103" dur="26">
                                          <p:stCondLst>
                                            <p:cond delay="1312"/>
                                          </p:stCondLst>
                                        </p:cTn>
                                        <p:tgtEl>
                                          <p:spTgt spid="27"/>
                                        </p:tgtEl>
                                      </p:cBhvr>
                                      <p:to x="100000" y="80000"/>
                                    </p:animScale>
                                    <p:animScale>
                                      <p:cBhvr>
                                        <p:cTn id="104" dur="166" decel="50000">
                                          <p:stCondLst>
                                            <p:cond delay="1338"/>
                                          </p:stCondLst>
                                        </p:cTn>
                                        <p:tgtEl>
                                          <p:spTgt spid="27"/>
                                        </p:tgtEl>
                                      </p:cBhvr>
                                      <p:to x="100000" y="100000"/>
                                    </p:animScale>
                                    <p:animScale>
                                      <p:cBhvr>
                                        <p:cTn id="105" dur="26">
                                          <p:stCondLst>
                                            <p:cond delay="1642"/>
                                          </p:stCondLst>
                                        </p:cTn>
                                        <p:tgtEl>
                                          <p:spTgt spid="27"/>
                                        </p:tgtEl>
                                      </p:cBhvr>
                                      <p:to x="100000" y="90000"/>
                                    </p:animScale>
                                    <p:animScale>
                                      <p:cBhvr>
                                        <p:cTn id="106" dur="166" decel="50000">
                                          <p:stCondLst>
                                            <p:cond delay="1668"/>
                                          </p:stCondLst>
                                        </p:cTn>
                                        <p:tgtEl>
                                          <p:spTgt spid="27"/>
                                        </p:tgtEl>
                                      </p:cBhvr>
                                      <p:to x="100000" y="100000"/>
                                    </p:animScale>
                                    <p:animScale>
                                      <p:cBhvr>
                                        <p:cTn id="107" dur="26">
                                          <p:stCondLst>
                                            <p:cond delay="1808"/>
                                          </p:stCondLst>
                                        </p:cTn>
                                        <p:tgtEl>
                                          <p:spTgt spid="27"/>
                                        </p:tgtEl>
                                      </p:cBhvr>
                                      <p:to x="100000" y="95000"/>
                                    </p:animScale>
                                    <p:animScale>
                                      <p:cBhvr>
                                        <p:cTn id="108" dur="166" decel="50000">
                                          <p:stCondLst>
                                            <p:cond delay="1834"/>
                                          </p:stCondLst>
                                        </p:cTn>
                                        <p:tgtEl>
                                          <p:spTgt spid="27"/>
                                        </p:tgtEl>
                                      </p:cBhvr>
                                      <p:to x="100000" y="100000"/>
                                    </p:animScale>
                                  </p:childTnLst>
                                </p:cTn>
                              </p:par>
                            </p:childTnLst>
                          </p:cTn>
                        </p:par>
                        <p:par>
                          <p:cTn id="109" fill="hold" nodeType="afterGroup">
                            <p:stCondLst>
                              <p:cond delay="2000"/>
                            </p:stCondLst>
                            <p:childTnLst>
                              <p:par>
                                <p:cTn id="110" presetID="10" presetClass="entr" presetSubtype="0" fill="hold" grpId="0" nodeType="afterEffect">
                                  <p:stCondLst>
                                    <p:cond delay="0"/>
                                  </p:stCondLst>
                                  <p:childTnLst>
                                    <p:set>
                                      <p:cBhvr>
                                        <p:cTn id="111" dur="1" fill="hold">
                                          <p:stCondLst>
                                            <p:cond delay="0"/>
                                          </p:stCondLst>
                                        </p:cTn>
                                        <p:tgtEl>
                                          <p:spTgt spid="1479822"/>
                                        </p:tgtEl>
                                        <p:attrNameLst>
                                          <p:attrName>style.visibility</p:attrName>
                                        </p:attrNameLst>
                                      </p:cBhvr>
                                      <p:to>
                                        <p:strVal val="visible"/>
                                      </p:to>
                                    </p:set>
                                    <p:animEffect transition="in" filter="fade">
                                      <p:cBhvr>
                                        <p:cTn id="112" dur="2000"/>
                                        <p:tgtEl>
                                          <p:spTgt spid="147982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16"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p:cTn id="117" dur="500" fill="hold"/>
                                        <p:tgtEl>
                                          <p:spTgt spid="11"/>
                                        </p:tgtEl>
                                        <p:attrNameLst>
                                          <p:attrName>ppt_w</p:attrName>
                                        </p:attrNameLst>
                                      </p:cBhvr>
                                      <p:tavLst>
                                        <p:tav tm="0">
                                          <p:val>
                                            <p:fltVal val="0"/>
                                          </p:val>
                                        </p:tav>
                                        <p:tav tm="100000">
                                          <p:val>
                                            <p:strVal val="#ppt_w"/>
                                          </p:val>
                                        </p:tav>
                                      </p:tavLst>
                                    </p:anim>
                                    <p:anim calcmode="lin" valueType="num">
                                      <p:cBhvr>
                                        <p:cTn id="11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4" presetClass="entr" presetSubtype="0" accel="100000" fill="hold" nodeType="clickEffect">
                                  <p:stCondLst>
                                    <p:cond delay="0"/>
                                  </p:stCondLst>
                                  <p:childTnLst>
                                    <p:set>
                                      <p:cBhvr>
                                        <p:cTn id="122" dur="1" fill="hold">
                                          <p:stCondLst>
                                            <p:cond delay="0"/>
                                          </p:stCondLst>
                                        </p:cTn>
                                        <p:tgtEl>
                                          <p:spTgt spid="31"/>
                                        </p:tgtEl>
                                        <p:attrNameLst>
                                          <p:attrName>style.visibility</p:attrName>
                                        </p:attrNameLst>
                                      </p:cBhvr>
                                      <p:to>
                                        <p:strVal val="visible"/>
                                      </p:to>
                                    </p:set>
                                    <p:anim calcmode="lin" valueType="num">
                                      <p:cBhvr>
                                        <p:cTn id="123" dur="2000" fill="hold"/>
                                        <p:tgtEl>
                                          <p:spTgt spid="31"/>
                                        </p:tgtEl>
                                        <p:attrNameLst>
                                          <p:attrName>ppt_w</p:attrName>
                                        </p:attrNameLst>
                                      </p:cBhvr>
                                      <p:tavLst>
                                        <p:tav tm="0">
                                          <p:val>
                                            <p:strVal val="#ppt_w*0.05"/>
                                          </p:val>
                                        </p:tav>
                                        <p:tav tm="100000">
                                          <p:val>
                                            <p:strVal val="#ppt_w"/>
                                          </p:val>
                                        </p:tav>
                                      </p:tavLst>
                                    </p:anim>
                                    <p:anim calcmode="lin" valueType="num">
                                      <p:cBhvr>
                                        <p:cTn id="124" dur="2000" fill="hold"/>
                                        <p:tgtEl>
                                          <p:spTgt spid="31"/>
                                        </p:tgtEl>
                                        <p:attrNameLst>
                                          <p:attrName>ppt_h</p:attrName>
                                        </p:attrNameLst>
                                      </p:cBhvr>
                                      <p:tavLst>
                                        <p:tav tm="0">
                                          <p:val>
                                            <p:strVal val="#ppt_h"/>
                                          </p:val>
                                        </p:tav>
                                        <p:tav tm="100000">
                                          <p:val>
                                            <p:strVal val="#ppt_h"/>
                                          </p:val>
                                        </p:tav>
                                      </p:tavLst>
                                    </p:anim>
                                    <p:anim calcmode="lin" valueType="num">
                                      <p:cBhvr>
                                        <p:cTn id="125" dur="2000" fill="hold"/>
                                        <p:tgtEl>
                                          <p:spTgt spid="31"/>
                                        </p:tgtEl>
                                        <p:attrNameLst>
                                          <p:attrName>ppt_x</p:attrName>
                                        </p:attrNameLst>
                                      </p:cBhvr>
                                      <p:tavLst>
                                        <p:tav tm="0">
                                          <p:val>
                                            <p:strVal val="#ppt_x-.2"/>
                                          </p:val>
                                        </p:tav>
                                        <p:tav tm="100000">
                                          <p:val>
                                            <p:strVal val="#ppt_x"/>
                                          </p:val>
                                        </p:tav>
                                      </p:tavLst>
                                    </p:anim>
                                    <p:anim calcmode="lin" valueType="num">
                                      <p:cBhvr>
                                        <p:cTn id="126" dur="2000" fill="hold"/>
                                        <p:tgtEl>
                                          <p:spTgt spid="31"/>
                                        </p:tgtEl>
                                        <p:attrNameLst>
                                          <p:attrName>ppt_y</p:attrName>
                                        </p:attrNameLst>
                                      </p:cBhvr>
                                      <p:tavLst>
                                        <p:tav tm="0">
                                          <p:val>
                                            <p:strVal val="#ppt_y"/>
                                          </p:val>
                                        </p:tav>
                                        <p:tav tm="100000">
                                          <p:val>
                                            <p:strVal val="#ppt_y"/>
                                          </p:val>
                                        </p:tav>
                                      </p:tavLst>
                                    </p:anim>
                                    <p:animEffect transition="in" filter="fade">
                                      <p:cBhvr>
                                        <p:cTn id="12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817" grpId="0" animBg="1"/>
      <p:bldP spid="1479822" grpId="0" animBg="1"/>
      <p:bldP spid="1479824" grpId="0" animBg="1"/>
      <p:bldP spid="1479857" grpId="0" animBg="1"/>
      <p:bldP spid="1479858" grpId="0" animBg="1"/>
      <p:bldP spid="14798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13184" y="274638"/>
            <a:ext cx="7643192" cy="706090"/>
          </a:xfrm>
        </p:spPr>
        <p:txBody>
          <a:bodyPr>
            <a:normAutofit/>
          </a:bodyPr>
          <a:lstStyle/>
          <a:p>
            <a:pPr algn="l"/>
            <a:r>
              <a:rPr lang="fr-FR" sz="3600" b="1" dirty="0" smtClean="0">
                <a:solidFill>
                  <a:schemeClr val="accent6">
                    <a:lumMod val="75000"/>
                  </a:schemeClr>
                </a:solidFill>
              </a:rPr>
              <a:t>LES RÉFÉRENTIELS UTILISÉS PAR HAL</a:t>
            </a:r>
            <a:endParaRPr lang="fr-FR" sz="3600" b="1" dirty="0">
              <a:solidFill>
                <a:schemeClr val="accent6">
                  <a:lumMod val="75000"/>
                </a:schemeClr>
              </a:solidFill>
            </a:endParaRPr>
          </a:p>
        </p:txBody>
      </p:sp>
      <p:sp>
        <p:nvSpPr>
          <p:cNvPr id="2" name="Espace réservé du contenu 1"/>
          <p:cNvSpPr>
            <a:spLocks noGrp="1"/>
          </p:cNvSpPr>
          <p:nvPr>
            <p:ph idx="1"/>
          </p:nvPr>
        </p:nvSpPr>
        <p:spPr>
          <a:xfrm>
            <a:off x="539552" y="1268760"/>
            <a:ext cx="7848872" cy="4738531"/>
          </a:xfrm>
        </p:spPr>
        <p:txBody>
          <a:bodyPr>
            <a:noAutofit/>
          </a:bodyPr>
          <a:lstStyle/>
          <a:p>
            <a:pPr indent="-457200">
              <a:buClr>
                <a:srgbClr val="FB8605"/>
              </a:buClr>
              <a:buFont typeface="Wingdings 2" panose="05020102010507070707" pitchFamily="18" charset="2"/>
              <a:buChar char=""/>
              <a:defRPr/>
            </a:pPr>
            <a:r>
              <a:rPr lang="fr-FR" sz="2400" dirty="0">
                <a:solidFill>
                  <a:schemeClr val="tx1">
                    <a:lumMod val="85000"/>
                    <a:lumOff val="15000"/>
                  </a:schemeClr>
                </a:solidFill>
              </a:rPr>
              <a:t>Laboratoires et institutions</a:t>
            </a:r>
          </a:p>
          <a:p>
            <a:pPr lvl="2">
              <a:buFont typeface="Wingdings" panose="05000000000000000000" pitchFamily="2" charset="2"/>
              <a:buChar char="ü"/>
              <a:defRPr/>
            </a:pPr>
            <a:r>
              <a:rPr lang="fr-FR" sz="1800" dirty="0">
                <a:solidFill>
                  <a:schemeClr val="tx1">
                    <a:lumMod val="85000"/>
                    <a:lumOff val="15000"/>
                  </a:schemeClr>
                </a:solidFill>
              </a:rPr>
              <a:t>référentiel interne à HAL</a:t>
            </a:r>
          </a:p>
          <a:p>
            <a:pPr lvl="2">
              <a:buFont typeface="Wingdings" panose="05000000000000000000" pitchFamily="2" charset="2"/>
              <a:buChar char="ü"/>
              <a:defRPr/>
            </a:pPr>
            <a:r>
              <a:rPr lang="fr-FR" sz="1800" dirty="0">
                <a:solidFill>
                  <a:schemeClr val="tx1">
                    <a:lumMod val="85000"/>
                    <a:lumOff val="15000"/>
                  </a:schemeClr>
                </a:solidFill>
              </a:rPr>
              <a:t>inclut EPST, Université, Grandes écoles (multi évalué)</a:t>
            </a:r>
          </a:p>
          <a:p>
            <a:pPr indent="-457200">
              <a:buClr>
                <a:srgbClr val="FB8605"/>
              </a:buClr>
              <a:buFont typeface="Wingdings 2" panose="05020102010507070707" pitchFamily="18" charset="2"/>
              <a:buChar char=""/>
              <a:defRPr/>
            </a:pPr>
            <a:r>
              <a:rPr lang="fr-FR" sz="2400" dirty="0">
                <a:solidFill>
                  <a:schemeClr val="tx1">
                    <a:lumMod val="85000"/>
                    <a:lumOff val="15000"/>
                  </a:schemeClr>
                </a:solidFill>
              </a:rPr>
              <a:t>Nomenclature des domaines scientifiques</a:t>
            </a:r>
          </a:p>
          <a:p>
            <a:pPr lvl="2">
              <a:buFont typeface="Wingdings" panose="05000000000000000000" pitchFamily="2" charset="2"/>
              <a:buChar char="ü"/>
              <a:defRPr/>
            </a:pPr>
            <a:r>
              <a:rPr lang="fr-FR" sz="1800" dirty="0">
                <a:solidFill>
                  <a:schemeClr val="tx1">
                    <a:lumMod val="85000"/>
                    <a:lumOff val="15000"/>
                  </a:schemeClr>
                </a:solidFill>
              </a:rPr>
              <a:t>référentiel « maison », aligné sur </a:t>
            </a:r>
            <a:r>
              <a:rPr lang="fr-FR" sz="1800" dirty="0" err="1">
                <a:solidFill>
                  <a:schemeClr val="tx1">
                    <a:lumMod val="85000"/>
                    <a:lumOff val="15000"/>
                  </a:schemeClr>
                </a:solidFill>
              </a:rPr>
              <a:t>ArXiv</a:t>
            </a:r>
            <a:r>
              <a:rPr lang="fr-FR" sz="1800" dirty="0">
                <a:solidFill>
                  <a:schemeClr val="tx1">
                    <a:lumMod val="85000"/>
                    <a:lumOff val="15000"/>
                  </a:schemeClr>
                </a:solidFill>
              </a:rPr>
              <a:t> pour les domaines </a:t>
            </a:r>
            <a:r>
              <a:rPr lang="fr-FR" sz="1800" dirty="0" smtClean="0">
                <a:solidFill>
                  <a:schemeClr val="tx1">
                    <a:lumMod val="85000"/>
                    <a:lumOff val="15000"/>
                  </a:schemeClr>
                </a:solidFill>
              </a:rPr>
              <a:t>concernés.</a:t>
            </a:r>
            <a:br>
              <a:rPr lang="fr-FR" sz="1800" dirty="0" smtClean="0">
                <a:solidFill>
                  <a:schemeClr val="tx1">
                    <a:lumMod val="85000"/>
                    <a:lumOff val="15000"/>
                  </a:schemeClr>
                </a:solidFill>
              </a:rPr>
            </a:br>
            <a:r>
              <a:rPr lang="fr-FR" sz="1800" dirty="0" smtClean="0">
                <a:solidFill>
                  <a:schemeClr val="tx1">
                    <a:lumMod val="85000"/>
                    <a:lumOff val="15000"/>
                  </a:schemeClr>
                </a:solidFill>
              </a:rPr>
              <a:t>La </a:t>
            </a:r>
            <a:r>
              <a:rPr lang="fr-FR" sz="1800" dirty="0">
                <a:solidFill>
                  <a:schemeClr val="tx1">
                    <a:lumMod val="85000"/>
                    <a:lumOff val="15000"/>
                  </a:schemeClr>
                </a:solidFill>
              </a:rPr>
              <a:t>classification scientifique est faite par les chercheurs et pour les chercheurs</a:t>
            </a:r>
            <a:r>
              <a:rPr lang="fr-FR" sz="1800" smtClean="0">
                <a:solidFill>
                  <a:schemeClr val="tx1">
                    <a:lumMod val="85000"/>
                    <a:lumOff val="15000"/>
                  </a:schemeClr>
                </a:solidFill>
              </a:rPr>
              <a:t>. Le but recherché est d’avoir un maximum de 2 niveaux arborescents contenant une trentaine d’item au maximum pour une discipline.</a:t>
            </a:r>
          </a:p>
          <a:p>
            <a:pPr indent="-457200">
              <a:buClr>
                <a:srgbClr val="FB8605"/>
              </a:buClr>
              <a:buFont typeface="Wingdings 2" panose="05020102010507070707" pitchFamily="18" charset="2"/>
              <a:buChar char=""/>
              <a:defRPr/>
            </a:pPr>
            <a:r>
              <a:rPr lang="fr-FR" sz="2400" smtClean="0">
                <a:solidFill>
                  <a:schemeClr val="tx1">
                    <a:lumMod val="85000"/>
                    <a:lumOff val="15000"/>
                  </a:schemeClr>
                </a:solidFill>
              </a:rPr>
              <a:t>Typologie des documents </a:t>
            </a:r>
            <a:r>
              <a:rPr lang="fr-FR" sz="2200" smtClean="0">
                <a:solidFill>
                  <a:schemeClr val="tx1">
                    <a:lumMod val="85000"/>
                    <a:lumOff val="15000"/>
                  </a:schemeClr>
                </a:solidFill>
              </a:rPr>
              <a:t>: </a:t>
            </a:r>
            <a:r>
              <a:rPr lang="fr-FR" sz="1800" smtClean="0">
                <a:solidFill>
                  <a:schemeClr val="tx1">
                    <a:lumMod val="85000"/>
                    <a:lumOff val="15000"/>
                  </a:schemeClr>
                </a:solidFill>
              </a:rPr>
              <a:t>liste du ministère</a:t>
            </a:r>
          </a:p>
          <a:p>
            <a:pPr indent="-457200">
              <a:buClr>
                <a:srgbClr val="FB8605"/>
              </a:buClr>
              <a:buFont typeface="Wingdings 2" panose="05020102010507070707" pitchFamily="18" charset="2"/>
              <a:buChar char=""/>
              <a:defRPr/>
            </a:pPr>
            <a:r>
              <a:rPr lang="fr-FR" sz="2400" smtClean="0">
                <a:solidFill>
                  <a:schemeClr val="tx1">
                    <a:lumMod val="85000"/>
                    <a:lumOff val="15000"/>
                  </a:schemeClr>
                </a:solidFill>
              </a:rPr>
              <a:t>Référentiel </a:t>
            </a:r>
            <a:r>
              <a:rPr lang="fr-FR" sz="2400" dirty="0">
                <a:solidFill>
                  <a:schemeClr val="tx1">
                    <a:lumMod val="85000"/>
                    <a:lumOff val="15000"/>
                  </a:schemeClr>
                </a:solidFill>
              </a:rPr>
              <a:t>des contrats ANR, des projets européens</a:t>
            </a:r>
          </a:p>
          <a:p>
            <a:pPr indent="-457200">
              <a:buClr>
                <a:srgbClr val="FB8605"/>
              </a:buClr>
              <a:buFont typeface="Wingdings 2" panose="05020102010507070707" pitchFamily="18" charset="2"/>
              <a:buChar char=""/>
              <a:defRPr/>
            </a:pPr>
            <a:r>
              <a:rPr lang="fr-FR" sz="2400" dirty="0">
                <a:solidFill>
                  <a:schemeClr val="tx1">
                    <a:lumMod val="85000"/>
                    <a:lumOff val="15000"/>
                  </a:schemeClr>
                </a:solidFill>
              </a:rPr>
              <a:t>Liste </a:t>
            </a:r>
            <a:r>
              <a:rPr lang="fr-FR" sz="2400">
                <a:solidFill>
                  <a:schemeClr val="tx1">
                    <a:lumMod val="85000"/>
                    <a:lumOff val="15000"/>
                  </a:schemeClr>
                </a:solidFill>
              </a:rPr>
              <a:t>des </a:t>
            </a:r>
            <a:r>
              <a:rPr lang="fr-FR" sz="2400" smtClean="0">
                <a:solidFill>
                  <a:schemeClr val="tx1">
                    <a:lumMod val="85000"/>
                    <a:lumOff val="15000"/>
                  </a:schemeClr>
                </a:solidFill>
              </a:rPr>
              <a:t>revues </a:t>
            </a:r>
            <a:r>
              <a:rPr lang="fr-FR" sz="2200" smtClean="0">
                <a:solidFill>
                  <a:schemeClr val="tx1">
                    <a:lumMod val="85000"/>
                    <a:lumOff val="15000"/>
                  </a:schemeClr>
                </a:solidFill>
              </a:rPr>
              <a:t>: </a:t>
            </a:r>
            <a:r>
              <a:rPr lang="fr-FR" sz="1800" smtClean="0">
                <a:solidFill>
                  <a:schemeClr val="tx1">
                    <a:lumMod val="85000"/>
                    <a:lumOff val="15000"/>
                  </a:schemeClr>
                </a:solidFill>
              </a:rPr>
              <a:t>environ 28000 titres, structuré, inclut </a:t>
            </a:r>
            <a:r>
              <a:rPr lang="fr-FR" sz="1800" dirty="0">
                <a:solidFill>
                  <a:schemeClr val="tx1">
                    <a:lumMod val="85000"/>
                    <a:lumOff val="15000"/>
                  </a:schemeClr>
                </a:solidFill>
              </a:rPr>
              <a:t>la </a:t>
            </a:r>
            <a:r>
              <a:rPr lang="fr-FR" sz="1800">
                <a:solidFill>
                  <a:schemeClr val="tx1">
                    <a:lumMod val="85000"/>
                    <a:lumOff val="15000"/>
                  </a:schemeClr>
                </a:solidFill>
              </a:rPr>
              <a:t>classification </a:t>
            </a:r>
            <a:r>
              <a:rPr lang="fr-FR" sz="1800" smtClean="0">
                <a:solidFill>
                  <a:schemeClr val="tx1">
                    <a:lumMod val="85000"/>
                    <a:lumOff val="15000"/>
                  </a:schemeClr>
                </a:solidFill>
              </a:rPr>
              <a:t>Sherpa</a:t>
            </a:r>
            <a:endParaRPr lang="fr-FR"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041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229600" cy="720080"/>
          </a:xfrm>
        </p:spPr>
        <p:txBody>
          <a:bodyPr>
            <a:normAutofit fontScale="90000"/>
          </a:bodyPr>
          <a:lstStyle/>
          <a:p>
            <a:pPr algn="l"/>
            <a:r>
              <a:rPr lang="fr-FR" dirty="0" smtClean="0"/>
              <a:t/>
            </a:r>
            <a:br>
              <a:rPr lang="fr-FR" dirty="0" smtClean="0"/>
            </a:br>
            <a:r>
              <a:rPr lang="fr-FR" sz="3600" b="1" dirty="0" smtClean="0">
                <a:solidFill>
                  <a:schemeClr val="accent6">
                    <a:lumMod val="75000"/>
                  </a:schemeClr>
                </a:solidFill>
              </a:rPr>
              <a:t>Identifiant et </a:t>
            </a:r>
            <a:r>
              <a:rPr lang="fr-FR" sz="3600" b="1" dirty="0" err="1" smtClean="0">
                <a:solidFill>
                  <a:schemeClr val="accent6">
                    <a:lumMod val="75000"/>
                  </a:schemeClr>
                </a:solidFill>
              </a:rPr>
              <a:t>citabilité</a:t>
            </a:r>
            <a:r>
              <a:rPr lang="fr-FR" sz="3600" b="1" dirty="0" smtClean="0">
                <a:solidFill>
                  <a:schemeClr val="accent6">
                    <a:lumMod val="75000"/>
                  </a:schemeClr>
                </a:solidFill>
              </a:rPr>
              <a:t> électronique </a:t>
            </a:r>
            <a:r>
              <a:rPr lang="fr-FR" dirty="0"/>
              <a:t/>
            </a:r>
            <a:br>
              <a:rPr lang="fr-FR" dirty="0"/>
            </a:br>
            <a:endParaRPr lang="fr-FR" dirty="0"/>
          </a:p>
        </p:txBody>
      </p:sp>
      <p:sp>
        <p:nvSpPr>
          <p:cNvPr id="3" name="Espace réservé du contenu 2"/>
          <p:cNvSpPr>
            <a:spLocks noGrp="1"/>
          </p:cNvSpPr>
          <p:nvPr>
            <p:ph idx="1"/>
          </p:nvPr>
        </p:nvSpPr>
        <p:spPr>
          <a:xfrm>
            <a:off x="457200" y="1052736"/>
            <a:ext cx="8229600" cy="5256584"/>
          </a:xfrm>
        </p:spPr>
        <p:txBody>
          <a:bodyPr>
            <a:noAutofit/>
          </a:bodyPr>
          <a:lstStyle/>
          <a:p>
            <a:pPr>
              <a:buClr>
                <a:srgbClr val="F49100"/>
              </a:buClr>
              <a:buFont typeface="Wingdings" pitchFamily="2" charset="2"/>
              <a:buChar char="v"/>
            </a:pPr>
            <a:r>
              <a:rPr lang="fr-FR" sz="2600" dirty="0"/>
              <a:t>Un « </a:t>
            </a:r>
            <a:r>
              <a:rPr lang="fr-FR" sz="2600" b="1" dirty="0">
                <a:solidFill>
                  <a:schemeClr val="bg2">
                    <a:lumMod val="25000"/>
                  </a:schemeClr>
                </a:solidFill>
              </a:rPr>
              <a:t>document</a:t>
            </a:r>
            <a:r>
              <a:rPr lang="fr-FR" sz="2600" dirty="0">
                <a:solidFill>
                  <a:schemeClr val="bg2">
                    <a:lumMod val="25000"/>
                  </a:schemeClr>
                </a:solidFill>
              </a:rPr>
              <a:t> </a:t>
            </a:r>
            <a:r>
              <a:rPr lang="fr-FR" sz="2600" dirty="0"/>
              <a:t>» dans une archive ouverte c’est :</a:t>
            </a:r>
          </a:p>
          <a:p>
            <a:pPr lvl="1">
              <a:buClr>
                <a:srgbClr val="C45D08"/>
              </a:buClr>
              <a:buFont typeface="Arial" panose="020B0604020202020204" pitchFamily="34" charset="0"/>
              <a:buChar char="•"/>
            </a:pPr>
            <a:r>
              <a:rPr lang="fr-FR" sz="2400" dirty="0"/>
              <a:t>une ou plusieurs versions d’un même article comportant </a:t>
            </a:r>
          </a:p>
          <a:p>
            <a:pPr lvl="2">
              <a:buClr>
                <a:schemeClr val="bg1">
                  <a:lumMod val="50000"/>
                </a:schemeClr>
              </a:buClr>
              <a:buFont typeface="Wingdings" pitchFamily="2" charset="2"/>
              <a:buChar char="ü"/>
            </a:pPr>
            <a:r>
              <a:rPr lang="fr-FR" sz="2000" dirty="0"/>
              <a:t>la notice descriptive (Incluant éventuellement des références bibliographiques)</a:t>
            </a:r>
          </a:p>
          <a:p>
            <a:pPr lvl="2">
              <a:buClr>
                <a:schemeClr val="bg1">
                  <a:lumMod val="50000"/>
                </a:schemeClr>
              </a:buClr>
              <a:buFont typeface="Wingdings" pitchFamily="2" charset="2"/>
              <a:buChar char="ü"/>
            </a:pPr>
            <a:r>
              <a:rPr lang="fr-FR" sz="2000" dirty="0"/>
              <a:t>un ou plusieurs formats du même fichier (PDF, </a:t>
            </a:r>
            <a:r>
              <a:rPr lang="fr-FR" sz="2000" dirty="0" err="1"/>
              <a:t>TeX</a:t>
            </a:r>
            <a:r>
              <a:rPr lang="fr-FR" sz="2000" dirty="0"/>
              <a:t>, XML, DOC, etc.)</a:t>
            </a:r>
          </a:p>
          <a:p>
            <a:pPr lvl="2">
              <a:buClr>
                <a:schemeClr val="bg1">
                  <a:lumMod val="50000"/>
                </a:schemeClr>
              </a:buClr>
              <a:buFont typeface="Wingdings" pitchFamily="2" charset="2"/>
              <a:buChar char="ü"/>
            </a:pPr>
            <a:r>
              <a:rPr lang="fr-FR" sz="2000" dirty="0"/>
              <a:t>éventuellement des fichiers annexes (images, sons, vidéos, posters, présentation « </a:t>
            </a:r>
            <a:r>
              <a:rPr lang="fr-FR" sz="2000" dirty="0" err="1"/>
              <a:t>ppt</a:t>
            </a:r>
            <a:r>
              <a:rPr lang="fr-FR" sz="2000" dirty="0"/>
              <a:t> », etc.)</a:t>
            </a:r>
          </a:p>
          <a:p>
            <a:pPr>
              <a:buClr>
                <a:srgbClr val="F49100"/>
              </a:buClr>
              <a:buFont typeface="Wingdings" pitchFamily="2" charset="2"/>
              <a:buChar char="v"/>
            </a:pPr>
            <a:r>
              <a:rPr lang="fr-FR" sz="2200" b="1" dirty="0">
                <a:solidFill>
                  <a:schemeClr val="bg2">
                    <a:lumMod val="25000"/>
                  </a:schemeClr>
                </a:solidFill>
              </a:rPr>
              <a:t>L</a:t>
            </a:r>
            <a:r>
              <a:rPr lang="fr-FR" sz="2600" b="1" dirty="0">
                <a:solidFill>
                  <a:schemeClr val="bg2">
                    <a:lumMod val="25000"/>
                  </a:schemeClr>
                </a:solidFill>
              </a:rPr>
              <a:t>’identifiant pérenne</a:t>
            </a:r>
            <a:r>
              <a:rPr lang="fr-FR" sz="2600" dirty="0"/>
              <a:t>, « </a:t>
            </a:r>
            <a:r>
              <a:rPr lang="fr-FR" sz="2600" dirty="0" err="1"/>
              <a:t>citable</a:t>
            </a:r>
            <a:r>
              <a:rPr lang="fr-FR" sz="2600" dirty="0"/>
              <a:t> », référence un « container » qui abrite tous les composants de l’article scientifique</a:t>
            </a:r>
          </a:p>
          <a:p>
            <a:pPr lvl="3">
              <a:buClr>
                <a:schemeClr val="bg1">
                  <a:lumMod val="50000"/>
                </a:schemeClr>
              </a:buClr>
              <a:buFont typeface="Wingdings" panose="05000000000000000000" pitchFamily="2" charset="2"/>
              <a:buChar char="ü"/>
            </a:pPr>
            <a:r>
              <a:rPr lang="fr-FR" dirty="0"/>
              <a:t>une URL simplifiée </a:t>
            </a:r>
          </a:p>
          <a:p>
            <a:pPr lvl="3">
              <a:buClr>
                <a:schemeClr val="bg1">
                  <a:lumMod val="50000"/>
                </a:schemeClr>
              </a:buClr>
              <a:buFont typeface="Wingdings" panose="05000000000000000000" pitchFamily="2" charset="2"/>
              <a:buChar char="ü"/>
            </a:pPr>
            <a:r>
              <a:rPr lang="fr-FR" dirty="0"/>
              <a:t>une URL stable</a:t>
            </a:r>
          </a:p>
          <a:p>
            <a:pPr marL="457200" indent="-457200">
              <a:lnSpc>
                <a:spcPct val="80000"/>
              </a:lnSpc>
              <a:buClr>
                <a:schemeClr val="accent6">
                  <a:lumMod val="75000"/>
                </a:schemeClr>
              </a:buClr>
              <a:defRPr/>
            </a:pPr>
            <a:endParaRPr lang="fr-FR" sz="2000" i="1" dirty="0" smtClean="0">
              <a:solidFill>
                <a:schemeClr val="accent6">
                  <a:lumMod val="75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649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idx="4294967295"/>
          </p:nvPr>
        </p:nvSpPr>
        <p:spPr>
          <a:xfrm>
            <a:off x="971600" y="188913"/>
            <a:ext cx="7488832" cy="647700"/>
          </a:xfrm>
        </p:spPr>
        <p:txBody>
          <a:bodyPr lIns="91440" tIns="45720" rIns="91440" bIns="45720">
            <a:normAutofit/>
          </a:bodyPr>
          <a:lstStyle/>
          <a:p>
            <a:pPr eaLnBrk="1" hangingPunct="1"/>
            <a:r>
              <a:rPr lang="fr-FR" sz="3200" b="1" dirty="0" smtClean="0">
                <a:solidFill>
                  <a:srgbClr val="F18105"/>
                </a:solidFill>
              </a:rPr>
              <a:t>Parcours du document</a:t>
            </a:r>
          </a:p>
        </p:txBody>
      </p:sp>
      <p:sp>
        <p:nvSpPr>
          <p:cNvPr id="12291" name="Espace réservé du contenu 2"/>
          <p:cNvSpPr>
            <a:spLocks noGrp="1"/>
          </p:cNvSpPr>
          <p:nvPr>
            <p:ph idx="4294967295"/>
          </p:nvPr>
        </p:nvSpPr>
        <p:spPr>
          <a:xfrm>
            <a:off x="539552" y="980728"/>
            <a:ext cx="8424936" cy="5256584"/>
          </a:xfrm>
        </p:spPr>
        <p:txBody>
          <a:bodyPr lIns="92075" tIns="46038" rIns="92075" bIns="46038">
            <a:normAutofit/>
          </a:bodyPr>
          <a:lstStyle/>
          <a:p>
            <a:pPr>
              <a:lnSpc>
                <a:spcPct val="75000"/>
              </a:lnSpc>
              <a:spcBef>
                <a:spcPts val="500"/>
              </a:spcBef>
              <a:buClr>
                <a:srgbClr val="FB8605"/>
              </a:buClr>
              <a:buSzPct val="101000"/>
              <a:buFont typeface="Wingdings 2" panose="05020102010507070707" pitchFamily="18"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000" b="1" dirty="0" err="1">
                <a:solidFill>
                  <a:schemeClr val="tx1">
                    <a:lumMod val="85000"/>
                    <a:lumOff val="15000"/>
                  </a:schemeClr>
                </a:solidFill>
              </a:rPr>
              <a:t>Dépôt</a:t>
            </a:r>
            <a:r>
              <a:rPr lang="en-GB" sz="2000" b="1" dirty="0">
                <a:solidFill>
                  <a:schemeClr val="tx1">
                    <a:lumMod val="85000"/>
                    <a:lumOff val="15000"/>
                  </a:schemeClr>
                </a:solidFill>
              </a:rPr>
              <a:t> en 4 </a:t>
            </a:r>
            <a:r>
              <a:rPr lang="en-GB" sz="2000" b="1" dirty="0" err="1">
                <a:solidFill>
                  <a:schemeClr val="tx1">
                    <a:lumMod val="85000"/>
                    <a:lumOff val="15000"/>
                  </a:schemeClr>
                </a:solidFill>
              </a:rPr>
              <a:t>étapes</a:t>
            </a:r>
            <a:endParaRPr lang="en-GB" sz="2000" b="1" dirty="0">
              <a:solidFill>
                <a:schemeClr val="tx1">
                  <a:lumMod val="85000"/>
                  <a:lumOff val="15000"/>
                </a:schemeClr>
              </a:solidFill>
            </a:endParaRPr>
          </a:p>
          <a:p>
            <a:pPr marL="800100" lvl="1" indent="-342900">
              <a:lnSpc>
                <a:spcPct val="75000"/>
              </a:lnSpc>
              <a:spcBef>
                <a:spcPts val="475"/>
              </a:spcBef>
              <a:buClr>
                <a:schemeClr val="bg1">
                  <a:lumMod val="50000"/>
                </a:schemeClr>
              </a:buClr>
              <a:buFont typeface="Wingdings" panose="05000000000000000000"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err="1">
                <a:solidFill>
                  <a:schemeClr val="tx1">
                    <a:lumMod val="85000"/>
                    <a:lumOff val="15000"/>
                  </a:schemeClr>
                </a:solidFill>
              </a:rPr>
              <a:t>Renseignement</a:t>
            </a:r>
            <a:r>
              <a:rPr lang="en-GB" sz="1900" dirty="0">
                <a:solidFill>
                  <a:schemeClr val="tx1">
                    <a:lumMod val="85000"/>
                    <a:lumOff val="15000"/>
                  </a:schemeClr>
                </a:solidFill>
              </a:rPr>
              <a:t> des </a:t>
            </a:r>
            <a:r>
              <a:rPr lang="en-GB" sz="1900" dirty="0" err="1">
                <a:solidFill>
                  <a:schemeClr val="tx1">
                    <a:lumMod val="85000"/>
                    <a:lumOff val="15000"/>
                  </a:schemeClr>
                </a:solidFill>
              </a:rPr>
              <a:t>métadonnées</a:t>
            </a:r>
            <a:r>
              <a:rPr lang="en-GB" sz="1900" dirty="0">
                <a:solidFill>
                  <a:schemeClr val="tx1">
                    <a:lumMod val="85000"/>
                    <a:lumOff val="15000"/>
                  </a:schemeClr>
                </a:solidFill>
              </a:rPr>
              <a:t> </a:t>
            </a:r>
            <a:r>
              <a:rPr lang="en-GB" sz="1900" dirty="0" err="1">
                <a:solidFill>
                  <a:schemeClr val="tx1">
                    <a:lumMod val="85000"/>
                    <a:lumOff val="15000"/>
                  </a:schemeClr>
                </a:solidFill>
              </a:rPr>
              <a:t>descriptives</a:t>
            </a:r>
            <a:r>
              <a:rPr lang="en-GB" sz="1900" dirty="0">
                <a:solidFill>
                  <a:schemeClr val="tx1">
                    <a:lumMod val="85000"/>
                    <a:lumOff val="15000"/>
                  </a:schemeClr>
                </a:solidFill>
              </a:rPr>
              <a:t> du document</a:t>
            </a:r>
          </a:p>
          <a:p>
            <a:pPr marL="800100" lvl="1" indent="-342900">
              <a:lnSpc>
                <a:spcPct val="75000"/>
              </a:lnSpc>
              <a:spcBef>
                <a:spcPts val="475"/>
              </a:spcBef>
              <a:buClr>
                <a:schemeClr val="bg1">
                  <a:lumMod val="50000"/>
                </a:schemeClr>
              </a:buClr>
              <a:buFont typeface="Wingdings" panose="05000000000000000000"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err="1">
                <a:solidFill>
                  <a:schemeClr val="tx1">
                    <a:lumMod val="85000"/>
                    <a:lumOff val="15000"/>
                  </a:schemeClr>
                </a:solidFill>
              </a:rPr>
              <a:t>Renseignement</a:t>
            </a:r>
            <a:r>
              <a:rPr lang="en-GB" sz="1900" dirty="0">
                <a:solidFill>
                  <a:schemeClr val="tx1">
                    <a:lumMod val="85000"/>
                    <a:lumOff val="15000"/>
                  </a:schemeClr>
                </a:solidFill>
              </a:rPr>
              <a:t> des </a:t>
            </a:r>
            <a:r>
              <a:rPr lang="en-GB" sz="1900" dirty="0" err="1">
                <a:solidFill>
                  <a:schemeClr val="tx1">
                    <a:lumMod val="85000"/>
                    <a:lumOff val="15000"/>
                  </a:schemeClr>
                </a:solidFill>
              </a:rPr>
              <a:t>métadonnées</a:t>
            </a:r>
            <a:r>
              <a:rPr lang="en-GB" sz="1900" dirty="0">
                <a:solidFill>
                  <a:schemeClr val="tx1">
                    <a:lumMod val="85000"/>
                    <a:lumOff val="15000"/>
                  </a:schemeClr>
                </a:solidFill>
              </a:rPr>
              <a:t> relatives aux auteurs</a:t>
            </a:r>
          </a:p>
          <a:p>
            <a:pPr marL="800100" lvl="1" indent="-342900">
              <a:lnSpc>
                <a:spcPct val="75000"/>
              </a:lnSpc>
              <a:spcBef>
                <a:spcPts val="475"/>
              </a:spcBef>
              <a:buClr>
                <a:schemeClr val="bg1">
                  <a:lumMod val="50000"/>
                </a:schemeClr>
              </a:buClr>
              <a:buFont typeface="Wingdings" panose="05000000000000000000"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err="1">
                <a:solidFill>
                  <a:schemeClr val="tx1">
                    <a:lumMod val="85000"/>
                    <a:lumOff val="15000"/>
                  </a:schemeClr>
                </a:solidFill>
              </a:rPr>
              <a:t>Transfert</a:t>
            </a:r>
            <a:r>
              <a:rPr lang="en-GB" sz="1900" dirty="0">
                <a:solidFill>
                  <a:schemeClr val="tx1">
                    <a:lumMod val="85000"/>
                    <a:lumOff val="15000"/>
                  </a:schemeClr>
                </a:solidFill>
              </a:rPr>
              <a:t> du </a:t>
            </a:r>
            <a:r>
              <a:rPr lang="en-GB" sz="1900" dirty="0" err="1">
                <a:solidFill>
                  <a:schemeClr val="tx1">
                    <a:lumMod val="85000"/>
                    <a:lumOff val="15000"/>
                  </a:schemeClr>
                </a:solidFill>
              </a:rPr>
              <a:t>fichier</a:t>
            </a:r>
            <a:r>
              <a:rPr lang="en-GB" sz="1900" dirty="0">
                <a:solidFill>
                  <a:schemeClr val="tx1">
                    <a:lumMod val="85000"/>
                    <a:lumOff val="15000"/>
                  </a:schemeClr>
                </a:solidFill>
              </a:rPr>
              <a:t> du document</a:t>
            </a:r>
          </a:p>
          <a:p>
            <a:pPr marL="800100" lvl="1" indent="-342900">
              <a:lnSpc>
                <a:spcPct val="75000"/>
              </a:lnSpc>
              <a:spcBef>
                <a:spcPts val="475"/>
              </a:spcBef>
              <a:buClr>
                <a:schemeClr val="bg1">
                  <a:lumMod val="50000"/>
                </a:schemeClr>
              </a:buClr>
              <a:buFont typeface="Wingdings" panose="05000000000000000000"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err="1">
                <a:solidFill>
                  <a:schemeClr val="tx1">
                    <a:lumMod val="85000"/>
                    <a:lumOff val="15000"/>
                  </a:schemeClr>
                </a:solidFill>
              </a:rPr>
              <a:t>Récapitulatif</a:t>
            </a:r>
            <a:r>
              <a:rPr lang="en-GB" sz="1900" dirty="0">
                <a:solidFill>
                  <a:schemeClr val="tx1">
                    <a:lumMod val="85000"/>
                    <a:lumOff val="15000"/>
                  </a:schemeClr>
                </a:solidFill>
              </a:rPr>
              <a:t> </a:t>
            </a:r>
            <a:r>
              <a:rPr lang="en-GB" sz="1900" dirty="0" err="1">
                <a:solidFill>
                  <a:schemeClr val="tx1">
                    <a:lumMod val="85000"/>
                    <a:lumOff val="15000"/>
                  </a:schemeClr>
                </a:solidFill>
              </a:rPr>
              <a:t>avant</a:t>
            </a:r>
            <a:r>
              <a:rPr lang="en-GB" sz="1900" dirty="0">
                <a:solidFill>
                  <a:schemeClr val="tx1">
                    <a:lumMod val="85000"/>
                    <a:lumOff val="15000"/>
                  </a:schemeClr>
                </a:solidFill>
              </a:rPr>
              <a:t> le </a:t>
            </a:r>
            <a:r>
              <a:rPr lang="en-GB" sz="1900" dirty="0" err="1">
                <a:solidFill>
                  <a:schemeClr val="tx1">
                    <a:lumMod val="85000"/>
                    <a:lumOff val="15000"/>
                  </a:schemeClr>
                </a:solidFill>
              </a:rPr>
              <a:t>dépôt</a:t>
            </a:r>
            <a:r>
              <a:rPr lang="en-GB" sz="1900" dirty="0">
                <a:solidFill>
                  <a:schemeClr val="tx1">
                    <a:lumMod val="85000"/>
                    <a:lumOff val="15000"/>
                  </a:schemeClr>
                </a:solidFill>
              </a:rPr>
              <a:t> </a:t>
            </a:r>
            <a:r>
              <a:rPr lang="en-GB" sz="1900" dirty="0" err="1">
                <a:solidFill>
                  <a:schemeClr val="tx1">
                    <a:lumMod val="85000"/>
                    <a:lumOff val="15000"/>
                  </a:schemeClr>
                </a:solidFill>
              </a:rPr>
              <a:t>effectif</a:t>
            </a:r>
            <a:r>
              <a:rPr lang="en-GB" sz="1900" dirty="0">
                <a:solidFill>
                  <a:schemeClr val="tx1">
                    <a:lumMod val="85000"/>
                    <a:lumOff val="15000"/>
                  </a:schemeClr>
                </a:solidFill>
              </a:rPr>
              <a:t>, </a:t>
            </a:r>
            <a:r>
              <a:rPr lang="en-GB" sz="1900" dirty="0" err="1">
                <a:solidFill>
                  <a:schemeClr val="tx1">
                    <a:lumMod val="85000"/>
                    <a:lumOff val="15000"/>
                  </a:schemeClr>
                </a:solidFill>
              </a:rPr>
              <a:t>soumis</a:t>
            </a:r>
            <a:r>
              <a:rPr lang="en-GB" sz="1900" dirty="0">
                <a:solidFill>
                  <a:schemeClr val="tx1">
                    <a:lumMod val="85000"/>
                    <a:lumOff val="15000"/>
                  </a:schemeClr>
                </a:solidFill>
              </a:rPr>
              <a:t> à </a:t>
            </a:r>
            <a:r>
              <a:rPr lang="en-GB" sz="1900" dirty="0" err="1">
                <a:solidFill>
                  <a:schemeClr val="tx1">
                    <a:lumMod val="85000"/>
                    <a:lumOff val="15000"/>
                  </a:schemeClr>
                </a:solidFill>
              </a:rPr>
              <a:t>vérification</a:t>
            </a:r>
            <a:endParaRPr lang="en-GB" sz="1900" dirty="0">
              <a:solidFill>
                <a:schemeClr val="tx1">
                  <a:lumMod val="85000"/>
                  <a:lumOff val="15000"/>
                </a:schemeClr>
              </a:solidFill>
            </a:endParaRPr>
          </a:p>
          <a:p>
            <a:pPr>
              <a:lnSpc>
                <a:spcPct val="75000"/>
              </a:lnSpc>
              <a:spcBef>
                <a:spcPts val="500"/>
              </a:spcBef>
              <a:buClr>
                <a:srgbClr val="FB8605"/>
              </a:buClr>
              <a:buSzPct val="101000"/>
              <a:buFont typeface="Wingdings 2" panose="05020102010507070707" pitchFamily="18"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000" b="1" dirty="0" err="1">
                <a:solidFill>
                  <a:schemeClr val="tx1">
                    <a:lumMod val="85000"/>
                    <a:lumOff val="15000"/>
                  </a:schemeClr>
                </a:solidFill>
              </a:rPr>
              <a:t>Vérification</a:t>
            </a:r>
            <a:endParaRPr lang="en-GB" sz="2000" b="1" dirty="0">
              <a:solidFill>
                <a:schemeClr val="tx1">
                  <a:lumMod val="85000"/>
                  <a:lumOff val="15000"/>
                </a:schemeClr>
              </a:solidFill>
            </a:endParaRPr>
          </a:p>
          <a:p>
            <a:pPr marL="800100" lvl="1" indent="-342900" algn="just">
              <a:lnSpc>
                <a:spcPct val="75000"/>
              </a:lnSpc>
              <a:spcBef>
                <a:spcPts val="475"/>
              </a:spcBef>
              <a:buClr>
                <a:schemeClr val="bg1">
                  <a:lumMod val="50000"/>
                </a:schemeClr>
              </a:buClr>
              <a:buFont typeface="Wingdings" panose="05000000000000000000"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a:solidFill>
                  <a:schemeClr val="tx1">
                    <a:lumMod val="85000"/>
                    <a:lumOff val="15000"/>
                  </a:schemeClr>
                </a:solidFill>
                <a:cs typeface="Times New Roman" pitchFamily="18" charset="0"/>
              </a:rPr>
              <a:t>Validation </a:t>
            </a:r>
            <a:r>
              <a:rPr lang="en-GB" sz="1900" dirty="0" err="1">
                <a:solidFill>
                  <a:schemeClr val="tx1">
                    <a:lumMod val="85000"/>
                    <a:lumOff val="15000"/>
                  </a:schemeClr>
                </a:solidFill>
                <a:cs typeface="Times New Roman" pitchFamily="18" charset="0"/>
              </a:rPr>
              <a:t>scientifique</a:t>
            </a:r>
            <a:r>
              <a:rPr lang="en-GB" sz="1900" dirty="0">
                <a:solidFill>
                  <a:schemeClr val="tx1">
                    <a:lumMod val="85000"/>
                    <a:lumOff val="15000"/>
                  </a:schemeClr>
                </a:solidFill>
                <a:cs typeface="Times New Roman" pitchFamily="18" charset="0"/>
              </a:rPr>
              <a:t> </a:t>
            </a:r>
            <a:r>
              <a:rPr lang="en-GB" sz="1900" dirty="0" err="1">
                <a:solidFill>
                  <a:schemeClr val="tx1">
                    <a:lumMod val="85000"/>
                    <a:lumOff val="15000"/>
                  </a:schemeClr>
                </a:solidFill>
                <a:cs typeface="Times New Roman" pitchFamily="18" charset="0"/>
              </a:rPr>
              <a:t>élémentaire</a:t>
            </a:r>
            <a:endParaRPr lang="en-GB" sz="1900" dirty="0">
              <a:solidFill>
                <a:schemeClr val="tx1">
                  <a:lumMod val="85000"/>
                  <a:lumOff val="15000"/>
                </a:schemeClr>
              </a:solidFill>
              <a:cs typeface="Times New Roman" pitchFamily="18" charset="0"/>
            </a:endParaRPr>
          </a:p>
          <a:p>
            <a:pPr marL="800100" lvl="1" indent="-342900" algn="just">
              <a:lnSpc>
                <a:spcPct val="75000"/>
              </a:lnSpc>
              <a:spcBef>
                <a:spcPts val="475"/>
              </a:spcBef>
              <a:buClr>
                <a:schemeClr val="bg1">
                  <a:lumMod val="50000"/>
                </a:schemeClr>
              </a:buClr>
              <a:buFont typeface="Wingdings" panose="05000000000000000000"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err="1">
                <a:solidFill>
                  <a:schemeClr val="tx1">
                    <a:lumMod val="85000"/>
                    <a:lumOff val="15000"/>
                  </a:schemeClr>
                </a:solidFill>
                <a:cs typeface="Times New Roman" pitchFamily="18" charset="0"/>
              </a:rPr>
              <a:t>Vérification</a:t>
            </a:r>
            <a:r>
              <a:rPr lang="en-GB" sz="1900" dirty="0">
                <a:solidFill>
                  <a:schemeClr val="tx1">
                    <a:lumMod val="85000"/>
                    <a:lumOff val="15000"/>
                  </a:schemeClr>
                </a:solidFill>
                <a:cs typeface="Times New Roman" pitchFamily="18" charset="0"/>
              </a:rPr>
              <a:t> de la </a:t>
            </a:r>
            <a:r>
              <a:rPr lang="en-GB" sz="1900" dirty="0" err="1">
                <a:solidFill>
                  <a:schemeClr val="tx1">
                    <a:lumMod val="85000"/>
                    <a:lumOff val="15000"/>
                  </a:schemeClr>
                </a:solidFill>
                <a:cs typeface="Times New Roman" pitchFamily="18" charset="0"/>
              </a:rPr>
              <a:t>conformité</a:t>
            </a:r>
            <a:r>
              <a:rPr lang="en-GB" sz="1900" dirty="0">
                <a:solidFill>
                  <a:schemeClr val="tx1">
                    <a:lumMod val="85000"/>
                    <a:lumOff val="15000"/>
                  </a:schemeClr>
                </a:solidFill>
                <a:cs typeface="Times New Roman" pitchFamily="18" charset="0"/>
              </a:rPr>
              <a:t> du </a:t>
            </a:r>
            <a:r>
              <a:rPr lang="en-GB" sz="1900" dirty="0" err="1">
                <a:solidFill>
                  <a:schemeClr val="tx1">
                    <a:lumMod val="85000"/>
                    <a:lumOff val="15000"/>
                  </a:schemeClr>
                </a:solidFill>
                <a:cs typeface="Times New Roman" pitchFamily="18" charset="0"/>
              </a:rPr>
              <a:t>dépôt</a:t>
            </a:r>
            <a:endParaRPr lang="en-GB" sz="1900" dirty="0">
              <a:solidFill>
                <a:schemeClr val="tx1">
                  <a:lumMod val="85000"/>
                  <a:lumOff val="15000"/>
                </a:schemeClr>
              </a:solidFill>
              <a:cs typeface="Times New Roman" pitchFamily="18" charset="0"/>
            </a:endParaRPr>
          </a:p>
          <a:p>
            <a:pPr lvl="2" algn="just">
              <a:lnSpc>
                <a:spcPct val="75000"/>
              </a:lnSpc>
              <a:spcBef>
                <a:spcPts val="475"/>
              </a:spcBef>
              <a:buFont typeface="Courier New" panose="02070309020205020404"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err="1">
                <a:solidFill>
                  <a:schemeClr val="tx1">
                    <a:lumMod val="85000"/>
                    <a:lumOff val="15000"/>
                  </a:schemeClr>
                </a:solidFill>
                <a:cs typeface="Times New Roman" pitchFamily="18" charset="0"/>
              </a:rPr>
              <a:t>Appartenance</a:t>
            </a:r>
            <a:r>
              <a:rPr lang="en-GB" sz="1900" dirty="0">
                <a:solidFill>
                  <a:schemeClr val="tx1">
                    <a:lumMod val="85000"/>
                    <a:lumOff val="15000"/>
                  </a:schemeClr>
                </a:solidFill>
                <a:cs typeface="Times New Roman" pitchFamily="18" charset="0"/>
              </a:rPr>
              <a:t> de </a:t>
            </a:r>
            <a:r>
              <a:rPr lang="en-GB" sz="1900" dirty="0" err="1">
                <a:solidFill>
                  <a:schemeClr val="tx1">
                    <a:lumMod val="85000"/>
                    <a:lumOff val="15000"/>
                  </a:schemeClr>
                </a:solidFill>
                <a:cs typeface="Times New Roman" pitchFamily="18" charset="0"/>
              </a:rPr>
              <a:t>l’auteur</a:t>
            </a:r>
            <a:r>
              <a:rPr lang="en-GB" sz="1900" dirty="0">
                <a:solidFill>
                  <a:schemeClr val="tx1">
                    <a:lumMod val="85000"/>
                    <a:lumOff val="15000"/>
                  </a:schemeClr>
                </a:solidFill>
                <a:cs typeface="Times New Roman" pitchFamily="18" charset="0"/>
              </a:rPr>
              <a:t> </a:t>
            </a:r>
          </a:p>
          <a:p>
            <a:pPr lvl="2" algn="just">
              <a:lnSpc>
                <a:spcPct val="75000"/>
              </a:lnSpc>
              <a:spcBef>
                <a:spcPts val="475"/>
              </a:spcBef>
              <a:buFont typeface="Courier New" panose="02070309020205020404"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err="1">
                <a:solidFill>
                  <a:schemeClr val="tx1">
                    <a:lumMod val="85000"/>
                    <a:lumOff val="15000"/>
                  </a:schemeClr>
                </a:solidFill>
                <a:cs typeface="Times New Roman" pitchFamily="18" charset="0"/>
              </a:rPr>
              <a:t>Conformité</a:t>
            </a:r>
            <a:r>
              <a:rPr lang="en-GB" sz="1900" dirty="0">
                <a:solidFill>
                  <a:schemeClr val="tx1">
                    <a:lumMod val="85000"/>
                    <a:lumOff val="15000"/>
                  </a:schemeClr>
                </a:solidFill>
                <a:cs typeface="Times New Roman" pitchFamily="18" charset="0"/>
              </a:rPr>
              <a:t> du type de document</a:t>
            </a:r>
          </a:p>
          <a:p>
            <a:pPr lvl="2" algn="just">
              <a:lnSpc>
                <a:spcPct val="75000"/>
              </a:lnSpc>
              <a:spcBef>
                <a:spcPts val="475"/>
              </a:spcBef>
              <a:buFont typeface="Courier New" panose="02070309020205020404"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err="1">
                <a:solidFill>
                  <a:schemeClr val="tx1">
                    <a:lumMod val="85000"/>
                    <a:lumOff val="15000"/>
                  </a:schemeClr>
                </a:solidFill>
                <a:cs typeface="Times New Roman" pitchFamily="18" charset="0"/>
              </a:rPr>
              <a:t>Relecture</a:t>
            </a:r>
            <a:r>
              <a:rPr lang="en-GB" sz="1900" dirty="0">
                <a:solidFill>
                  <a:schemeClr val="tx1">
                    <a:lumMod val="85000"/>
                    <a:lumOff val="15000"/>
                  </a:schemeClr>
                </a:solidFill>
                <a:cs typeface="Times New Roman" pitchFamily="18" charset="0"/>
              </a:rPr>
              <a:t> du résumé</a:t>
            </a:r>
          </a:p>
          <a:p>
            <a:pPr lvl="2" algn="just">
              <a:lnSpc>
                <a:spcPct val="75000"/>
              </a:lnSpc>
              <a:spcBef>
                <a:spcPts val="475"/>
              </a:spcBef>
              <a:buFont typeface="Courier New" panose="02070309020205020404"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err="1">
                <a:solidFill>
                  <a:schemeClr val="tx1">
                    <a:lumMod val="85000"/>
                    <a:lumOff val="15000"/>
                  </a:schemeClr>
                </a:solidFill>
                <a:cs typeface="Times New Roman" pitchFamily="18" charset="0"/>
              </a:rPr>
              <a:t>Références</a:t>
            </a:r>
            <a:r>
              <a:rPr lang="en-GB" sz="1900" dirty="0">
                <a:solidFill>
                  <a:schemeClr val="tx1">
                    <a:lumMod val="85000"/>
                    <a:lumOff val="15000"/>
                  </a:schemeClr>
                </a:solidFill>
                <a:cs typeface="Times New Roman" pitchFamily="18" charset="0"/>
              </a:rPr>
              <a:t> </a:t>
            </a:r>
            <a:r>
              <a:rPr lang="en-GB" sz="1900" dirty="0" err="1">
                <a:solidFill>
                  <a:schemeClr val="tx1">
                    <a:lumMod val="85000"/>
                    <a:lumOff val="15000"/>
                  </a:schemeClr>
                </a:solidFill>
                <a:cs typeface="Times New Roman" pitchFamily="18" charset="0"/>
              </a:rPr>
              <a:t>bibliographiques</a:t>
            </a:r>
            <a:endParaRPr lang="en-GB" sz="1900" dirty="0">
              <a:solidFill>
                <a:schemeClr val="tx1">
                  <a:lumMod val="85000"/>
                  <a:lumOff val="15000"/>
                </a:schemeClr>
              </a:solidFill>
              <a:cs typeface="Times New Roman" pitchFamily="18" charset="0"/>
            </a:endParaRPr>
          </a:p>
          <a:p>
            <a:pPr lvl="2" algn="just">
              <a:lnSpc>
                <a:spcPct val="75000"/>
              </a:lnSpc>
              <a:spcBef>
                <a:spcPts val="475"/>
              </a:spcBef>
              <a:buFont typeface="Courier New" panose="02070309020205020404"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a:solidFill>
                  <a:schemeClr val="tx1">
                    <a:lumMod val="85000"/>
                    <a:lumOff val="15000"/>
                  </a:schemeClr>
                </a:solidFill>
                <a:cs typeface="Times New Roman" pitchFamily="18" charset="0"/>
              </a:rPr>
              <a:t>Documents en </a:t>
            </a:r>
            <a:r>
              <a:rPr lang="en-GB" sz="1900" dirty="0" err="1">
                <a:solidFill>
                  <a:schemeClr val="tx1">
                    <a:lumMod val="85000"/>
                    <a:lumOff val="15000"/>
                  </a:schemeClr>
                </a:solidFill>
                <a:cs typeface="Times New Roman" pitchFamily="18" charset="0"/>
              </a:rPr>
              <a:t>texte</a:t>
            </a:r>
            <a:r>
              <a:rPr lang="en-GB" sz="1900" dirty="0">
                <a:solidFill>
                  <a:schemeClr val="tx1">
                    <a:lumMod val="85000"/>
                    <a:lumOff val="15000"/>
                  </a:schemeClr>
                </a:solidFill>
                <a:cs typeface="Times New Roman" pitchFamily="18" charset="0"/>
              </a:rPr>
              <a:t> </a:t>
            </a:r>
            <a:r>
              <a:rPr lang="en-GB" sz="1900" dirty="0" err="1">
                <a:solidFill>
                  <a:schemeClr val="tx1">
                    <a:lumMod val="85000"/>
                    <a:lumOff val="15000"/>
                  </a:schemeClr>
                </a:solidFill>
                <a:cs typeface="Times New Roman" pitchFamily="18" charset="0"/>
              </a:rPr>
              <a:t>intégral</a:t>
            </a:r>
            <a:r>
              <a:rPr lang="en-GB" sz="1900" dirty="0">
                <a:solidFill>
                  <a:schemeClr val="tx1">
                    <a:lumMod val="85000"/>
                    <a:lumOff val="15000"/>
                  </a:schemeClr>
                </a:solidFill>
                <a:cs typeface="Times New Roman" pitchFamily="18" charset="0"/>
              </a:rPr>
              <a:t>, droits</a:t>
            </a:r>
          </a:p>
          <a:p>
            <a:pPr lvl="2" algn="just">
              <a:lnSpc>
                <a:spcPct val="75000"/>
              </a:lnSpc>
              <a:spcBef>
                <a:spcPts val="475"/>
              </a:spcBef>
              <a:buFont typeface="Courier New" panose="02070309020205020404"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a:solidFill>
                  <a:schemeClr val="tx1">
                    <a:lumMod val="85000"/>
                    <a:lumOff val="15000"/>
                  </a:schemeClr>
                </a:solidFill>
                <a:cs typeface="Times New Roman" pitchFamily="18" charset="0"/>
              </a:rPr>
              <a:t>Mots </a:t>
            </a:r>
            <a:r>
              <a:rPr lang="en-GB" sz="1900" dirty="0" err="1">
                <a:solidFill>
                  <a:schemeClr val="tx1">
                    <a:lumMod val="85000"/>
                    <a:lumOff val="15000"/>
                  </a:schemeClr>
                </a:solidFill>
                <a:cs typeface="Times New Roman" pitchFamily="18" charset="0"/>
              </a:rPr>
              <a:t>clés</a:t>
            </a:r>
            <a:endParaRPr lang="en-GB" sz="1900" dirty="0">
              <a:solidFill>
                <a:schemeClr val="tx1">
                  <a:lumMod val="85000"/>
                  <a:lumOff val="15000"/>
                </a:schemeClr>
              </a:solidFill>
              <a:cs typeface="Times New Roman" pitchFamily="18" charset="0"/>
            </a:endParaRPr>
          </a:p>
          <a:p>
            <a:pPr marL="339725" indent="-339725" algn="just">
              <a:lnSpc>
                <a:spcPct val="75000"/>
              </a:lnSpc>
              <a:spcBef>
                <a:spcPts val="475"/>
              </a:spcBef>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900" dirty="0">
                <a:solidFill>
                  <a:schemeClr val="tx1">
                    <a:lumMod val="85000"/>
                    <a:lumOff val="15000"/>
                  </a:schemeClr>
                </a:solidFill>
                <a:cs typeface="Times New Roman" pitchFamily="18" charset="0"/>
              </a:rPr>
              <a:t>	    Si tout </a:t>
            </a:r>
            <a:r>
              <a:rPr lang="en-GB" sz="1900" dirty="0" err="1">
                <a:solidFill>
                  <a:schemeClr val="tx1">
                    <a:lumMod val="85000"/>
                    <a:lumOff val="15000"/>
                  </a:schemeClr>
                </a:solidFill>
                <a:cs typeface="Times New Roman" pitchFamily="18" charset="0"/>
              </a:rPr>
              <a:t>est</a:t>
            </a:r>
            <a:r>
              <a:rPr lang="en-GB" sz="1900" dirty="0">
                <a:solidFill>
                  <a:schemeClr val="tx1">
                    <a:lumMod val="85000"/>
                    <a:lumOff val="15000"/>
                  </a:schemeClr>
                </a:solidFill>
                <a:cs typeface="Times New Roman" pitchFamily="18" charset="0"/>
              </a:rPr>
              <a:t> OK </a:t>
            </a:r>
            <a:r>
              <a:rPr lang="en-GB" sz="1900" dirty="0" err="1">
                <a:solidFill>
                  <a:schemeClr val="tx1">
                    <a:lumMod val="85000"/>
                    <a:lumOff val="15000"/>
                  </a:schemeClr>
                </a:solidFill>
                <a:cs typeface="Times New Roman" pitchFamily="18" charset="0"/>
              </a:rPr>
              <a:t>mise</a:t>
            </a:r>
            <a:r>
              <a:rPr lang="en-GB" sz="1900" dirty="0">
                <a:solidFill>
                  <a:schemeClr val="tx1">
                    <a:lumMod val="85000"/>
                    <a:lumOff val="15000"/>
                  </a:schemeClr>
                </a:solidFill>
                <a:cs typeface="Times New Roman" pitchFamily="18" charset="0"/>
              </a:rPr>
              <a:t> en </a:t>
            </a:r>
            <a:r>
              <a:rPr lang="en-GB" sz="1900" dirty="0" err="1">
                <a:solidFill>
                  <a:schemeClr val="tx1">
                    <a:lumMod val="85000"/>
                    <a:lumOff val="15000"/>
                  </a:schemeClr>
                </a:solidFill>
                <a:cs typeface="Times New Roman" pitchFamily="18" charset="0"/>
              </a:rPr>
              <a:t>ligne</a:t>
            </a:r>
            <a:r>
              <a:rPr lang="en-GB" sz="1900" dirty="0">
                <a:solidFill>
                  <a:schemeClr val="tx1">
                    <a:lumMod val="85000"/>
                    <a:lumOff val="15000"/>
                  </a:schemeClr>
                </a:solidFill>
                <a:cs typeface="Times New Roman" pitchFamily="18" charset="0"/>
              </a:rPr>
              <a:t>, </a:t>
            </a:r>
            <a:r>
              <a:rPr lang="en-GB" sz="1900" dirty="0" err="1">
                <a:solidFill>
                  <a:schemeClr val="tx1">
                    <a:lumMod val="85000"/>
                    <a:lumOff val="15000"/>
                  </a:schemeClr>
                </a:solidFill>
                <a:cs typeface="Times New Roman" pitchFamily="18" charset="0"/>
              </a:rPr>
              <a:t>sinon</a:t>
            </a:r>
            <a:r>
              <a:rPr lang="en-GB" sz="1900" dirty="0">
                <a:solidFill>
                  <a:schemeClr val="tx1">
                    <a:lumMod val="85000"/>
                    <a:lumOff val="15000"/>
                  </a:schemeClr>
                </a:solidFill>
                <a:cs typeface="Times New Roman" pitchFamily="18" charset="0"/>
              </a:rPr>
              <a:t> </a:t>
            </a:r>
            <a:r>
              <a:rPr lang="en-GB" sz="1900" dirty="0" err="1">
                <a:solidFill>
                  <a:schemeClr val="tx1">
                    <a:lumMod val="85000"/>
                    <a:lumOff val="15000"/>
                  </a:schemeClr>
                </a:solidFill>
                <a:cs typeface="Times New Roman" pitchFamily="18" charset="0"/>
              </a:rPr>
              <a:t>demande</a:t>
            </a:r>
            <a:r>
              <a:rPr lang="en-GB" sz="1900" dirty="0">
                <a:solidFill>
                  <a:schemeClr val="tx1">
                    <a:lumMod val="85000"/>
                    <a:lumOff val="15000"/>
                  </a:schemeClr>
                </a:solidFill>
                <a:cs typeface="Times New Roman" pitchFamily="18" charset="0"/>
              </a:rPr>
              <a:t> de modification(s)</a:t>
            </a:r>
            <a:r>
              <a:rPr lang="ar-SA" sz="1900" dirty="0">
                <a:solidFill>
                  <a:schemeClr val="tx1">
                    <a:lumMod val="85000"/>
                    <a:lumOff val="15000"/>
                  </a:schemeClr>
                </a:solidFill>
                <a:cs typeface="Times New Roman" pitchFamily="18" charset="0"/>
              </a:rPr>
              <a:t>‏</a:t>
            </a:r>
            <a:endParaRPr lang="en-GB" sz="1900" dirty="0">
              <a:solidFill>
                <a:schemeClr val="tx1">
                  <a:lumMod val="85000"/>
                  <a:lumOff val="15000"/>
                </a:schemeClr>
              </a:solidFill>
              <a:cs typeface="Times New Roman" pitchFamily="18" charset="0"/>
            </a:endParaRPr>
          </a:p>
          <a:p>
            <a:pPr>
              <a:lnSpc>
                <a:spcPct val="75000"/>
              </a:lnSpc>
              <a:spcBef>
                <a:spcPts val="500"/>
              </a:spcBef>
              <a:buClr>
                <a:srgbClr val="FB8605"/>
              </a:buClr>
              <a:buSzPct val="101000"/>
              <a:buFont typeface="Wingdings 2" panose="05020102010507070707" pitchFamily="18"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000" b="1" dirty="0" err="1">
                <a:solidFill>
                  <a:schemeClr val="tx1">
                    <a:lumMod val="85000"/>
                    <a:lumOff val="15000"/>
                  </a:schemeClr>
                </a:solidFill>
              </a:rPr>
              <a:t>Mise</a:t>
            </a:r>
            <a:r>
              <a:rPr lang="en-GB" sz="2000" b="1" dirty="0">
                <a:solidFill>
                  <a:schemeClr val="tx1">
                    <a:lumMod val="85000"/>
                    <a:lumOff val="15000"/>
                  </a:schemeClr>
                </a:solidFill>
              </a:rPr>
              <a:t> en </a:t>
            </a:r>
            <a:r>
              <a:rPr lang="en-GB" sz="2000" b="1" dirty="0" err="1">
                <a:solidFill>
                  <a:schemeClr val="tx1">
                    <a:lumMod val="85000"/>
                    <a:lumOff val="15000"/>
                  </a:schemeClr>
                </a:solidFill>
              </a:rPr>
              <a:t>ligne</a:t>
            </a:r>
            <a:endParaRPr lang="en-GB" sz="2000" b="1" dirty="0">
              <a:solidFill>
                <a:schemeClr val="tx1">
                  <a:lumMod val="85000"/>
                  <a:lumOff val="15000"/>
                </a:schemeClr>
              </a:solidFill>
            </a:endParaRPr>
          </a:p>
          <a:p>
            <a:pPr marL="739775" lvl="1" indent="-282575">
              <a:lnSpc>
                <a:spcPct val="90000"/>
              </a:lnSpc>
              <a:buClr>
                <a:srgbClr val="C45D08"/>
              </a:buClr>
              <a:buSzPct val="140000"/>
              <a:buFont typeface="Wingdings" pitchFamily="2" charset="2"/>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1800" dirty="0">
                <a:solidFill>
                  <a:schemeClr val="tx1">
                    <a:lumMod val="85000"/>
                    <a:lumOff val="15000"/>
                  </a:schemeClr>
                </a:solidFill>
              </a:rPr>
              <a:t>Les 2 </a:t>
            </a:r>
            <a:r>
              <a:rPr lang="en-GB" sz="1800" dirty="0" err="1">
                <a:solidFill>
                  <a:schemeClr val="tx1">
                    <a:lumMod val="85000"/>
                    <a:lumOff val="15000"/>
                  </a:schemeClr>
                </a:solidFill>
              </a:rPr>
              <a:t>principales</a:t>
            </a:r>
            <a:r>
              <a:rPr lang="en-GB" sz="1800" dirty="0">
                <a:solidFill>
                  <a:schemeClr val="tx1">
                    <a:lumMod val="85000"/>
                    <a:lumOff val="15000"/>
                  </a:schemeClr>
                </a:solidFill>
              </a:rPr>
              <a:t> causes de </a:t>
            </a:r>
            <a:r>
              <a:rPr lang="en-GB" sz="1800" dirty="0" err="1">
                <a:solidFill>
                  <a:schemeClr val="tx1">
                    <a:lumMod val="85000"/>
                    <a:lumOff val="15000"/>
                  </a:schemeClr>
                </a:solidFill>
              </a:rPr>
              <a:t>demandes</a:t>
            </a:r>
            <a:r>
              <a:rPr lang="en-GB" sz="1800" dirty="0">
                <a:solidFill>
                  <a:schemeClr val="tx1">
                    <a:lumMod val="85000"/>
                    <a:lumOff val="15000"/>
                  </a:schemeClr>
                </a:solidFill>
              </a:rPr>
              <a:t> de modification </a:t>
            </a:r>
            <a:r>
              <a:rPr lang="en-GB" sz="1800" dirty="0" err="1">
                <a:solidFill>
                  <a:schemeClr val="tx1">
                    <a:lumMod val="85000"/>
                    <a:lumOff val="15000"/>
                  </a:schemeClr>
                </a:solidFill>
              </a:rPr>
              <a:t>concernent</a:t>
            </a:r>
            <a:r>
              <a:rPr lang="en-GB" sz="1800" dirty="0">
                <a:solidFill>
                  <a:schemeClr val="tx1">
                    <a:lumMod val="85000"/>
                    <a:lumOff val="15000"/>
                  </a:schemeClr>
                </a:solidFill>
              </a:rPr>
              <a:t> les droits de diffusion et </a:t>
            </a:r>
            <a:r>
              <a:rPr lang="en-GB" sz="1800" dirty="0" err="1">
                <a:solidFill>
                  <a:schemeClr val="tx1">
                    <a:lumMod val="85000"/>
                    <a:lumOff val="15000"/>
                  </a:schemeClr>
                </a:solidFill>
              </a:rPr>
              <a:t>l’identification</a:t>
            </a:r>
            <a:r>
              <a:rPr lang="en-GB" sz="1800" dirty="0">
                <a:solidFill>
                  <a:schemeClr val="tx1">
                    <a:lumMod val="85000"/>
                    <a:lumOff val="15000"/>
                  </a:schemeClr>
                </a:solidFill>
              </a:rPr>
              <a:t> des documents sources.</a:t>
            </a:r>
          </a:p>
          <a:p>
            <a:pPr eaLnBrk="1" hangingPunct="1">
              <a:buClr>
                <a:srgbClr val="F49100"/>
              </a:buClr>
              <a:buFont typeface="Wingdings" pitchFamily="2" charset="2"/>
              <a:buChar char="v"/>
            </a:pPr>
            <a:endParaRPr lang="fr-FR" sz="2000"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475135"/>
            <a:ext cx="791366" cy="292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2126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5832648" cy="1210146"/>
          </a:xfrm>
        </p:spPr>
        <p:txBody>
          <a:bodyPr>
            <a:normAutofit/>
          </a:bodyPr>
          <a:lstStyle/>
          <a:p>
            <a:pPr algn="l"/>
            <a:r>
              <a:rPr lang="fr-FR" sz="3600" b="1" dirty="0">
                <a:solidFill>
                  <a:srgbClr val="F18105"/>
                </a:solidFill>
              </a:rPr>
              <a:t>Les </a:t>
            </a:r>
            <a:r>
              <a:rPr lang="fr-FR" sz="3600" b="1" dirty="0" smtClean="0">
                <a:solidFill>
                  <a:srgbClr val="F18105"/>
                </a:solidFill>
              </a:rPr>
              <a:t>enjeux du libre accès définis dans la BSN 4 </a:t>
            </a:r>
            <a:endParaRPr lang="fr-FR" sz="3600" dirty="0">
              <a:solidFill>
                <a:srgbClr val="F18105"/>
              </a:solidFill>
            </a:endParaRPr>
          </a:p>
        </p:txBody>
      </p:sp>
      <p:sp>
        <p:nvSpPr>
          <p:cNvPr id="3" name="Espace réservé du contenu 2"/>
          <p:cNvSpPr>
            <a:spLocks noGrp="1"/>
          </p:cNvSpPr>
          <p:nvPr>
            <p:ph idx="1"/>
          </p:nvPr>
        </p:nvSpPr>
        <p:spPr>
          <a:xfrm>
            <a:off x="457200" y="2060848"/>
            <a:ext cx="8229600" cy="4065316"/>
          </a:xfrm>
        </p:spPr>
        <p:txBody>
          <a:bodyPr>
            <a:normAutofit fontScale="92500" lnSpcReduction="10000"/>
          </a:bodyPr>
          <a:lstStyle/>
          <a:p>
            <a:pPr marL="400050" lvl="1" indent="0">
              <a:buNone/>
            </a:pPr>
            <a:r>
              <a:rPr lang="fr-FR" dirty="0"/>
              <a:t>Mise en œuvre d’une politique scientifique et technique commune, en consolidant les moyens, permettant aux chercheurs de :</a:t>
            </a:r>
          </a:p>
          <a:p>
            <a:pPr lvl="1">
              <a:buClr>
                <a:srgbClr val="F18105"/>
              </a:buClr>
              <a:buFont typeface="Arial" panose="020B0604020202020204" pitchFamily="34" charset="0"/>
              <a:buChar char="•"/>
            </a:pPr>
            <a:r>
              <a:rPr lang="fr-FR" dirty="0"/>
              <a:t>partager les résultats de leurs travaux sous forme numérique,</a:t>
            </a:r>
            <a:endParaRPr lang="fr-FR" sz="3600" dirty="0"/>
          </a:p>
          <a:p>
            <a:pPr lvl="1">
              <a:buClr>
                <a:srgbClr val="F18105"/>
              </a:buClr>
              <a:buFont typeface="Arial" panose="020B0604020202020204" pitchFamily="34" charset="0"/>
              <a:buChar char="•"/>
            </a:pPr>
            <a:r>
              <a:rPr lang="fr-FR" dirty="0"/>
              <a:t>diffuser ces résultats immédiatement et gratuitement à la communauté scientifique internationale, ainsi qu’au grand public,</a:t>
            </a:r>
            <a:endParaRPr lang="fr-FR" sz="3600" dirty="0"/>
          </a:p>
          <a:p>
            <a:pPr lvl="1">
              <a:buClr>
                <a:srgbClr val="F18105"/>
              </a:buClr>
              <a:buFont typeface="Arial" panose="020B0604020202020204" pitchFamily="34" charset="0"/>
              <a:buChar char="•"/>
            </a:pPr>
            <a:r>
              <a:rPr lang="fr-FR" dirty="0"/>
              <a:t>assurer de manière transparente </a:t>
            </a:r>
            <a:r>
              <a:rPr lang="fr-FR" dirty="0" smtClean="0"/>
              <a:t>une </a:t>
            </a:r>
            <a:r>
              <a:rPr lang="fr-FR" dirty="0"/>
              <a:t>conservation à long </a:t>
            </a:r>
            <a:r>
              <a:rPr lang="fr-FR" dirty="0" smtClean="0"/>
              <a:t>terme de cette production. </a:t>
            </a:r>
            <a:endParaRPr lang="fr-FR" sz="3600" dirty="0"/>
          </a:p>
          <a:p>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748" y="188640"/>
            <a:ext cx="1843116" cy="76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748" y="1052736"/>
            <a:ext cx="1843116" cy="45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38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539552" y="404664"/>
            <a:ext cx="8229600" cy="706090"/>
          </a:xfrm>
        </p:spPr>
        <p:txBody>
          <a:bodyPr>
            <a:normAutofit/>
          </a:bodyPr>
          <a:lstStyle/>
          <a:p>
            <a:r>
              <a:rPr lang="fr-FR" sz="3200" b="1" dirty="0" smtClean="0">
                <a:solidFill>
                  <a:schemeClr val="accent6">
                    <a:lumMod val="75000"/>
                  </a:schemeClr>
                </a:solidFill>
              </a:rPr>
              <a:t>La plate-forme HAL, des garanties de  pérennité</a:t>
            </a:r>
          </a:p>
        </p:txBody>
      </p:sp>
      <p:sp>
        <p:nvSpPr>
          <p:cNvPr id="18435" name="Espace réservé du contenu 2"/>
          <p:cNvSpPr>
            <a:spLocks noGrp="1"/>
          </p:cNvSpPr>
          <p:nvPr>
            <p:ph idx="1"/>
          </p:nvPr>
        </p:nvSpPr>
        <p:spPr>
          <a:xfrm>
            <a:off x="352425" y="1268761"/>
            <a:ext cx="8534400" cy="4755802"/>
          </a:xfrm>
        </p:spPr>
        <p:txBody>
          <a:bodyPr>
            <a:normAutofit/>
          </a:bodyPr>
          <a:lstStyle/>
          <a:p>
            <a:pPr>
              <a:lnSpc>
                <a:spcPct val="90000"/>
              </a:lnSpc>
              <a:buClr>
                <a:srgbClr val="F18105"/>
              </a:buClr>
              <a:buSzPct val="100000"/>
              <a:buFont typeface="Wingdings 2" panose="05020102010507070707" pitchFamily="18" charset="2"/>
              <a:buChar char=""/>
              <a:defRPr/>
            </a:pPr>
            <a:r>
              <a:rPr lang="fr-FR" sz="2800" dirty="0" smtClean="0"/>
              <a:t>Environnement privilégié et sécurisé</a:t>
            </a:r>
          </a:p>
          <a:p>
            <a:pPr lvl="1">
              <a:lnSpc>
                <a:spcPct val="90000"/>
              </a:lnSpc>
              <a:buClr>
                <a:schemeClr val="tx1">
                  <a:lumMod val="75000"/>
                  <a:lumOff val="25000"/>
                </a:schemeClr>
              </a:buClr>
              <a:buFont typeface="Wingdings" panose="05000000000000000000" pitchFamily="2" charset="2"/>
              <a:buChar char="ü"/>
              <a:defRPr/>
            </a:pPr>
            <a:r>
              <a:rPr lang="fr-FR" sz="2400" dirty="0" smtClean="0"/>
              <a:t>Hébergé par le Centre de Calcul de l’IN2P3 avec des garanties de :</a:t>
            </a:r>
          </a:p>
          <a:p>
            <a:pPr lvl="2">
              <a:lnSpc>
                <a:spcPct val="90000"/>
              </a:lnSpc>
              <a:buClr>
                <a:schemeClr val="tx1">
                  <a:lumMod val="75000"/>
                  <a:lumOff val="25000"/>
                </a:schemeClr>
              </a:buClr>
              <a:buFont typeface="Courier New" panose="02070309020205020404" pitchFamily="49" charset="0"/>
              <a:buChar char="o"/>
              <a:defRPr/>
            </a:pPr>
            <a:r>
              <a:rPr lang="fr-FR" sz="2000" dirty="0" smtClean="0"/>
              <a:t>Haute disponibilité, </a:t>
            </a:r>
          </a:p>
          <a:p>
            <a:pPr lvl="2">
              <a:lnSpc>
                <a:spcPct val="90000"/>
              </a:lnSpc>
              <a:buClr>
                <a:schemeClr val="tx1">
                  <a:lumMod val="75000"/>
                  <a:lumOff val="25000"/>
                </a:schemeClr>
              </a:buClr>
              <a:buFont typeface="Courier New" panose="02070309020205020404" pitchFamily="49" charset="0"/>
              <a:buChar char="o"/>
              <a:defRPr/>
            </a:pPr>
            <a:r>
              <a:rPr lang="fr-FR" sz="2000" dirty="0" smtClean="0"/>
              <a:t>sécurisation, </a:t>
            </a:r>
          </a:p>
          <a:p>
            <a:pPr lvl="2">
              <a:lnSpc>
                <a:spcPct val="90000"/>
              </a:lnSpc>
              <a:buClr>
                <a:schemeClr val="tx1">
                  <a:lumMod val="75000"/>
                  <a:lumOff val="25000"/>
                </a:schemeClr>
              </a:buClr>
              <a:buFont typeface="Courier New" panose="02070309020205020404" pitchFamily="49" charset="0"/>
              <a:buChar char="o"/>
              <a:defRPr/>
            </a:pPr>
            <a:r>
              <a:rPr lang="fr-FR" sz="2000" dirty="0" smtClean="0"/>
              <a:t>accès réseaux performants</a:t>
            </a:r>
          </a:p>
          <a:p>
            <a:pPr>
              <a:lnSpc>
                <a:spcPct val="90000"/>
              </a:lnSpc>
              <a:defRPr/>
            </a:pPr>
            <a:endParaRPr lang="fr-FR" sz="2000" dirty="0" smtClean="0"/>
          </a:p>
          <a:p>
            <a:pPr>
              <a:lnSpc>
                <a:spcPct val="90000"/>
              </a:lnSpc>
              <a:buClr>
                <a:srgbClr val="F18105"/>
              </a:buClr>
              <a:buSzPct val="100000"/>
              <a:buFont typeface="Wingdings 2" panose="05020102010507070707" pitchFamily="18" charset="2"/>
              <a:buChar char=""/>
              <a:defRPr/>
            </a:pPr>
            <a:r>
              <a:rPr lang="fr-FR" sz="2800" dirty="0" smtClean="0"/>
              <a:t>Archivage à long terme</a:t>
            </a:r>
          </a:p>
          <a:p>
            <a:pPr marL="631825" lvl="2" indent="-285750">
              <a:lnSpc>
                <a:spcPct val="90000"/>
              </a:lnSpc>
              <a:spcBef>
                <a:spcPct val="50000"/>
              </a:spcBef>
              <a:buClr>
                <a:schemeClr val="tx1">
                  <a:lumMod val="75000"/>
                  <a:lumOff val="25000"/>
                </a:schemeClr>
              </a:buClr>
              <a:buSzPct val="120000"/>
              <a:buFont typeface="Wingdings" panose="05000000000000000000" pitchFamily="2" charset="2"/>
              <a:buChar char="ü"/>
              <a:defRPr/>
            </a:pPr>
            <a:r>
              <a:rPr lang="fr-FR" dirty="0" smtClean="0"/>
              <a:t>Réplication  des données au Centre d’Informatique National de l’Enseignement Supérieur (CINES), </a:t>
            </a:r>
          </a:p>
          <a:p>
            <a:pPr marL="631825" lvl="2" indent="-285750">
              <a:lnSpc>
                <a:spcPct val="90000"/>
              </a:lnSpc>
              <a:spcBef>
                <a:spcPct val="50000"/>
              </a:spcBef>
              <a:buClr>
                <a:schemeClr val="tx1">
                  <a:lumMod val="75000"/>
                  <a:lumOff val="25000"/>
                </a:schemeClr>
              </a:buClr>
              <a:buSzPct val="120000"/>
              <a:buFont typeface="Wingdings" panose="05000000000000000000" pitchFamily="2" charset="2"/>
              <a:buChar char="ü"/>
              <a:defRPr/>
            </a:pPr>
            <a:r>
              <a:rPr lang="fr-FR" dirty="0"/>
              <a:t>T</a:t>
            </a:r>
            <a:r>
              <a:rPr lang="fr-FR" dirty="0" smtClean="0"/>
              <a:t>raitement des données et des formats  pour une lisibilité « éternelle », mise en </a:t>
            </a:r>
            <a:r>
              <a:rPr lang="fr-FR" dirty="0" err="1" smtClean="0"/>
              <a:t>oeuvre</a:t>
            </a:r>
            <a:r>
              <a:rPr lang="fr-FR" dirty="0" smtClean="0"/>
              <a:t> conjointe avec le CINES</a:t>
            </a:r>
          </a:p>
          <a:p>
            <a:pPr>
              <a:lnSpc>
                <a:spcPct val="90000"/>
              </a:lnSpc>
              <a:defRPr/>
            </a:pPr>
            <a:endParaRPr lang="fr-FR" dirty="0" smtClean="0"/>
          </a:p>
          <a:p>
            <a:pPr>
              <a:defRPr/>
            </a:pPr>
            <a:endParaRPr lang="fr-FR"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381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74638"/>
            <a:ext cx="7488832" cy="634082"/>
          </a:xfrm>
        </p:spPr>
        <p:txBody>
          <a:bodyPr>
            <a:noAutofit/>
          </a:bodyPr>
          <a:lstStyle/>
          <a:p>
            <a:pPr algn="r"/>
            <a:r>
              <a:rPr lang="fr-FR" sz="3600" b="1" dirty="0" smtClean="0">
                <a:solidFill>
                  <a:srgbClr val="F18105"/>
                </a:solidFill>
              </a:rPr>
              <a:t>en quelques chiffres  </a:t>
            </a:r>
            <a:endParaRPr lang="fr-FR" sz="3600" b="1" dirty="0">
              <a:solidFill>
                <a:srgbClr val="F18105"/>
              </a:solidFill>
            </a:endParaRPr>
          </a:p>
        </p:txBody>
      </p:sp>
      <p:sp>
        <p:nvSpPr>
          <p:cNvPr id="3" name="Espace réservé du contenu 2"/>
          <p:cNvSpPr>
            <a:spLocks noGrp="1"/>
          </p:cNvSpPr>
          <p:nvPr>
            <p:ph idx="1"/>
          </p:nvPr>
        </p:nvSpPr>
        <p:spPr>
          <a:xfrm>
            <a:off x="971600" y="1196752"/>
            <a:ext cx="7920880" cy="5040560"/>
          </a:xfrm>
        </p:spPr>
        <p:txBody>
          <a:bodyPr>
            <a:normAutofit/>
          </a:bodyPr>
          <a:lstStyle/>
          <a:p>
            <a:pPr>
              <a:lnSpc>
                <a:spcPct val="90000"/>
              </a:lnSpc>
              <a:spcBef>
                <a:spcPts val="600"/>
              </a:spcBef>
              <a:buClr>
                <a:srgbClr val="FB8605"/>
              </a:buClr>
              <a:buFont typeface="Wingdings 2" panose="05020102010507070707" pitchFamily="18"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3000" b="1" dirty="0" smtClean="0">
                <a:solidFill>
                  <a:schemeClr val="tx1">
                    <a:lumMod val="85000"/>
                    <a:lumOff val="15000"/>
                  </a:schemeClr>
                </a:solidFill>
              </a:rPr>
              <a:t>308 </a:t>
            </a:r>
            <a:r>
              <a:rPr lang="en-GB" sz="3000" b="1" dirty="0">
                <a:solidFill>
                  <a:schemeClr val="tx1">
                    <a:lumMod val="85000"/>
                    <a:lumOff val="15000"/>
                  </a:schemeClr>
                </a:solidFill>
              </a:rPr>
              <a:t>2</a:t>
            </a:r>
            <a:r>
              <a:rPr lang="en-GB" sz="3000" b="1" dirty="0" smtClean="0">
                <a:solidFill>
                  <a:schemeClr val="tx1">
                    <a:lumMod val="85000"/>
                    <a:lumOff val="15000"/>
                  </a:schemeClr>
                </a:solidFill>
              </a:rPr>
              <a:t>30 </a:t>
            </a:r>
            <a:r>
              <a:rPr lang="en-GB" sz="3000" dirty="0">
                <a:solidFill>
                  <a:schemeClr val="tx1">
                    <a:lumMod val="85000"/>
                    <a:lumOff val="15000"/>
                  </a:schemeClr>
                </a:solidFill>
              </a:rPr>
              <a:t>articles </a:t>
            </a:r>
            <a:r>
              <a:rPr lang="en-GB" sz="3000" dirty="0" err="1">
                <a:solidFill>
                  <a:schemeClr val="tx1">
                    <a:lumMod val="85000"/>
                    <a:lumOff val="15000"/>
                  </a:schemeClr>
                </a:solidFill>
              </a:rPr>
              <a:t>scientifiques</a:t>
            </a:r>
            <a:r>
              <a:rPr lang="en-GB" sz="3000" dirty="0">
                <a:solidFill>
                  <a:schemeClr val="tx1">
                    <a:lumMod val="85000"/>
                    <a:lumOff val="15000"/>
                  </a:schemeClr>
                </a:solidFill>
              </a:rPr>
              <a:t> </a:t>
            </a:r>
            <a:r>
              <a:rPr lang="en-GB" sz="3000" dirty="0" err="1">
                <a:solidFill>
                  <a:schemeClr val="tx1">
                    <a:lumMod val="85000"/>
                    <a:lumOff val="15000"/>
                  </a:schemeClr>
                </a:solidFill>
              </a:rPr>
              <a:t>accessibles</a:t>
            </a:r>
            <a:r>
              <a:rPr lang="en-GB" sz="3000" dirty="0">
                <a:solidFill>
                  <a:schemeClr val="tx1">
                    <a:lumMod val="85000"/>
                    <a:lumOff val="15000"/>
                  </a:schemeClr>
                </a:solidFill>
              </a:rPr>
              <a:t> en </a:t>
            </a:r>
            <a:r>
              <a:rPr lang="en-GB" sz="3000" dirty="0" err="1">
                <a:solidFill>
                  <a:schemeClr val="tx1">
                    <a:lumMod val="85000"/>
                    <a:lumOff val="15000"/>
                  </a:schemeClr>
                </a:solidFill>
              </a:rPr>
              <a:t>texte</a:t>
            </a:r>
            <a:r>
              <a:rPr lang="en-GB" sz="3000" dirty="0">
                <a:solidFill>
                  <a:schemeClr val="tx1">
                    <a:lumMod val="85000"/>
                    <a:lumOff val="15000"/>
                  </a:schemeClr>
                </a:solidFill>
              </a:rPr>
              <a:t> </a:t>
            </a:r>
            <a:r>
              <a:rPr lang="en-GB" sz="3000" dirty="0" err="1">
                <a:solidFill>
                  <a:schemeClr val="tx1">
                    <a:lumMod val="85000"/>
                    <a:lumOff val="15000"/>
                  </a:schemeClr>
                </a:solidFill>
              </a:rPr>
              <a:t>intégral</a:t>
            </a:r>
            <a:r>
              <a:rPr lang="en-GB" sz="3000" dirty="0">
                <a:solidFill>
                  <a:schemeClr val="tx1">
                    <a:lumMod val="85000"/>
                    <a:lumOff val="15000"/>
                  </a:schemeClr>
                </a:solidFill>
              </a:rPr>
              <a:t> </a:t>
            </a:r>
            <a:r>
              <a:rPr lang="en-GB" sz="3000" dirty="0" err="1">
                <a:solidFill>
                  <a:schemeClr val="tx1">
                    <a:lumMod val="85000"/>
                    <a:lumOff val="15000"/>
                  </a:schemeClr>
                </a:solidFill>
              </a:rPr>
              <a:t>sur</a:t>
            </a:r>
            <a:r>
              <a:rPr lang="en-GB" sz="3000" dirty="0">
                <a:solidFill>
                  <a:schemeClr val="tx1">
                    <a:lumMod val="85000"/>
                    <a:lumOff val="15000"/>
                  </a:schemeClr>
                </a:solidFill>
              </a:rPr>
              <a:t> HAL </a:t>
            </a:r>
            <a:r>
              <a:rPr lang="en-GB" sz="3000" dirty="0" err="1">
                <a:solidFill>
                  <a:schemeClr val="tx1">
                    <a:lumMod val="85000"/>
                    <a:lumOff val="15000"/>
                  </a:schemeClr>
                </a:solidFill>
              </a:rPr>
              <a:t>dont</a:t>
            </a:r>
            <a:r>
              <a:rPr lang="en-GB" sz="3000" dirty="0">
                <a:solidFill>
                  <a:schemeClr val="tx1">
                    <a:lumMod val="85000"/>
                    <a:lumOff val="15000"/>
                  </a:schemeClr>
                </a:solidFill>
              </a:rPr>
              <a:t> :</a:t>
            </a:r>
          </a:p>
          <a:p>
            <a:pPr marL="739775" lvl="1" indent="-282575">
              <a:lnSpc>
                <a:spcPct val="90000"/>
              </a:lnSpc>
              <a:spcBef>
                <a:spcPts val="600"/>
              </a:spcBef>
              <a:buClr>
                <a:schemeClr val="tx1">
                  <a:lumMod val="75000"/>
                  <a:lumOff val="25000"/>
                </a:schemeClr>
              </a:buClr>
              <a:buFont typeface="Wingdings"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b="1" dirty="0" smtClean="0">
                <a:solidFill>
                  <a:schemeClr val="tx1">
                    <a:lumMod val="85000"/>
                    <a:lumOff val="15000"/>
                  </a:schemeClr>
                </a:solidFill>
              </a:rPr>
              <a:t>55 444 </a:t>
            </a:r>
            <a:r>
              <a:rPr lang="en-GB" sz="2600" dirty="0">
                <a:solidFill>
                  <a:schemeClr val="tx1">
                    <a:lumMod val="85000"/>
                    <a:lumOff val="15000"/>
                  </a:schemeClr>
                </a:solidFill>
              </a:rPr>
              <a:t>documents </a:t>
            </a:r>
            <a:r>
              <a:rPr lang="en-GB" sz="2600" dirty="0" err="1">
                <a:solidFill>
                  <a:schemeClr val="tx1">
                    <a:lumMod val="85000"/>
                    <a:lumOff val="15000"/>
                  </a:schemeClr>
                </a:solidFill>
              </a:rPr>
              <a:t>liés</a:t>
            </a:r>
            <a:r>
              <a:rPr lang="en-GB" sz="2600" dirty="0">
                <a:solidFill>
                  <a:schemeClr val="tx1">
                    <a:lumMod val="85000"/>
                    <a:lumOff val="15000"/>
                  </a:schemeClr>
                </a:solidFill>
              </a:rPr>
              <a:t> aux disciplines des </a:t>
            </a:r>
            <a:r>
              <a:rPr lang="en-GB" sz="2600" dirty="0" smtClean="0">
                <a:solidFill>
                  <a:schemeClr val="tx1">
                    <a:lumMod val="85000"/>
                    <a:lumOff val="15000"/>
                  </a:schemeClr>
                </a:solidFill>
              </a:rPr>
              <a:t>SHS</a:t>
            </a:r>
          </a:p>
          <a:p>
            <a:pPr marL="739775" lvl="1" indent="-282575">
              <a:lnSpc>
                <a:spcPct val="90000"/>
              </a:lnSpc>
              <a:spcBef>
                <a:spcPts val="600"/>
              </a:spcBef>
              <a:buClr>
                <a:schemeClr val="tx1">
                  <a:lumMod val="75000"/>
                  <a:lumOff val="25000"/>
                </a:schemeClr>
              </a:buClr>
              <a:buFont typeface="Wingdings"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b="1" dirty="0" smtClean="0">
                <a:solidFill>
                  <a:schemeClr val="tx1">
                    <a:lumMod val="85000"/>
                    <a:lumOff val="15000"/>
                  </a:schemeClr>
                </a:solidFill>
              </a:rPr>
              <a:t>43 031 </a:t>
            </a:r>
            <a:r>
              <a:rPr lang="en-GB" sz="2600" dirty="0" err="1" smtClean="0">
                <a:solidFill>
                  <a:schemeClr val="tx1">
                    <a:lumMod val="85000"/>
                    <a:lumOff val="15000"/>
                  </a:schemeClr>
                </a:solidFill>
              </a:rPr>
              <a:t>thèses</a:t>
            </a:r>
            <a:r>
              <a:rPr lang="en-GB" sz="2600" dirty="0" smtClean="0">
                <a:solidFill>
                  <a:schemeClr val="tx1">
                    <a:lumMod val="85000"/>
                    <a:lumOff val="15000"/>
                  </a:schemeClr>
                </a:solidFill>
              </a:rPr>
              <a:t> </a:t>
            </a:r>
            <a:r>
              <a:rPr lang="en-GB" sz="2600" dirty="0" err="1" smtClean="0">
                <a:solidFill>
                  <a:schemeClr val="tx1">
                    <a:lumMod val="85000"/>
                    <a:lumOff val="15000"/>
                  </a:schemeClr>
                </a:solidFill>
              </a:rPr>
              <a:t>sur</a:t>
            </a:r>
            <a:r>
              <a:rPr lang="en-GB" sz="2600" dirty="0" smtClean="0">
                <a:solidFill>
                  <a:schemeClr val="tx1">
                    <a:lumMod val="85000"/>
                    <a:lumOff val="15000"/>
                  </a:schemeClr>
                </a:solidFill>
              </a:rPr>
              <a:t> TEL</a:t>
            </a:r>
            <a:endParaRPr lang="en-GB" sz="2600" dirty="0">
              <a:solidFill>
                <a:schemeClr val="tx1">
                  <a:lumMod val="85000"/>
                  <a:lumOff val="15000"/>
                </a:schemeClr>
              </a:solidFill>
            </a:endParaRPr>
          </a:p>
          <a:p>
            <a:pPr marL="739775" lvl="1" indent="-282575">
              <a:lnSpc>
                <a:spcPct val="90000"/>
              </a:lnSpc>
              <a:spcBef>
                <a:spcPts val="600"/>
              </a:spcBef>
              <a:buClr>
                <a:schemeClr val="tx1">
                  <a:lumMod val="75000"/>
                  <a:lumOff val="25000"/>
                </a:schemeClr>
              </a:buClr>
              <a:buFont typeface="Wingdings"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dirty="0" smtClean="0">
                <a:solidFill>
                  <a:schemeClr val="tx1">
                    <a:lumMod val="85000"/>
                    <a:lumOff val="15000"/>
                  </a:schemeClr>
                </a:solidFill>
              </a:rPr>
              <a:t>Plus </a:t>
            </a:r>
            <a:r>
              <a:rPr lang="en-GB" sz="2600" dirty="0">
                <a:solidFill>
                  <a:schemeClr val="tx1">
                    <a:lumMod val="85000"/>
                    <a:lumOff val="15000"/>
                  </a:schemeClr>
                </a:solidFill>
              </a:rPr>
              <a:t>de </a:t>
            </a:r>
            <a:r>
              <a:rPr lang="en-GB" sz="2600" b="1" dirty="0">
                <a:solidFill>
                  <a:schemeClr val="tx1">
                    <a:lumMod val="85000"/>
                    <a:lumOff val="15000"/>
                  </a:schemeClr>
                </a:solidFill>
              </a:rPr>
              <a:t>600 000 </a:t>
            </a:r>
            <a:r>
              <a:rPr lang="en-GB" sz="2600" dirty="0">
                <a:solidFill>
                  <a:schemeClr val="tx1">
                    <a:lumMod val="85000"/>
                    <a:lumOff val="15000"/>
                  </a:schemeClr>
                </a:solidFill>
              </a:rPr>
              <a:t>auteurs </a:t>
            </a:r>
            <a:r>
              <a:rPr lang="en-GB" sz="2600" dirty="0" err="1" smtClean="0">
                <a:solidFill>
                  <a:schemeClr val="tx1">
                    <a:lumMod val="85000"/>
                    <a:lumOff val="15000"/>
                  </a:schemeClr>
                </a:solidFill>
              </a:rPr>
              <a:t>référencés</a:t>
            </a:r>
            <a:endParaRPr lang="en-GB" sz="2600" dirty="0" smtClean="0">
              <a:solidFill>
                <a:schemeClr val="tx1">
                  <a:lumMod val="85000"/>
                  <a:lumOff val="15000"/>
                </a:schemeClr>
              </a:solidFill>
            </a:endParaRPr>
          </a:p>
          <a:p>
            <a:pPr marL="739775" lvl="1" indent="-282575">
              <a:lnSpc>
                <a:spcPct val="90000"/>
              </a:lnSpc>
              <a:spcBef>
                <a:spcPts val="600"/>
              </a:spcBef>
              <a:buClr>
                <a:schemeClr val="tx1">
                  <a:lumMod val="75000"/>
                  <a:lumOff val="25000"/>
                </a:schemeClr>
              </a:buClr>
              <a:buFont typeface="Wingdings"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dirty="0">
                <a:solidFill>
                  <a:schemeClr val="tx1">
                    <a:lumMod val="85000"/>
                    <a:lumOff val="15000"/>
                  </a:schemeClr>
                </a:solidFill>
              </a:rPr>
              <a:t>P</a:t>
            </a:r>
            <a:r>
              <a:rPr lang="en-GB" sz="2600" dirty="0" smtClean="0">
                <a:solidFill>
                  <a:schemeClr val="tx1">
                    <a:lumMod val="85000"/>
                    <a:lumOff val="15000"/>
                  </a:schemeClr>
                </a:solidFill>
              </a:rPr>
              <a:t>lus de </a:t>
            </a:r>
            <a:r>
              <a:rPr lang="en-GB" sz="2600" b="1" dirty="0" smtClean="0">
                <a:solidFill>
                  <a:schemeClr val="tx1">
                    <a:lumMod val="85000"/>
                    <a:lumOff val="15000"/>
                  </a:schemeClr>
                </a:solidFill>
              </a:rPr>
              <a:t>3000</a:t>
            </a:r>
            <a:r>
              <a:rPr lang="en-GB" sz="2600" dirty="0" smtClean="0">
                <a:solidFill>
                  <a:schemeClr val="tx1">
                    <a:lumMod val="85000"/>
                    <a:lumOff val="15000"/>
                  </a:schemeClr>
                </a:solidFill>
              </a:rPr>
              <a:t> </a:t>
            </a:r>
            <a:r>
              <a:rPr lang="en-GB" sz="2600" dirty="0" err="1" smtClean="0">
                <a:solidFill>
                  <a:schemeClr val="tx1">
                    <a:lumMod val="85000"/>
                    <a:lumOff val="15000"/>
                  </a:schemeClr>
                </a:solidFill>
              </a:rPr>
              <a:t>dépôts</a:t>
            </a:r>
            <a:r>
              <a:rPr lang="en-GB" sz="2600" dirty="0" smtClean="0">
                <a:solidFill>
                  <a:schemeClr val="tx1">
                    <a:lumMod val="85000"/>
                    <a:lumOff val="15000"/>
                  </a:schemeClr>
                </a:solidFill>
              </a:rPr>
              <a:t> par </a:t>
            </a:r>
            <a:r>
              <a:rPr lang="en-GB" sz="2600" dirty="0" err="1" smtClean="0">
                <a:solidFill>
                  <a:schemeClr val="tx1">
                    <a:lumMod val="85000"/>
                    <a:lumOff val="15000"/>
                  </a:schemeClr>
                </a:solidFill>
              </a:rPr>
              <a:t>mois</a:t>
            </a:r>
            <a:endParaRPr lang="en-GB" sz="2600" dirty="0">
              <a:solidFill>
                <a:schemeClr val="tx1">
                  <a:lumMod val="85000"/>
                  <a:lumOff val="15000"/>
                </a:schemeClr>
              </a:solidFill>
            </a:endParaRPr>
          </a:p>
          <a:p>
            <a:pPr marL="658368" indent="-457200">
              <a:lnSpc>
                <a:spcPct val="90000"/>
              </a:lnSpc>
              <a:spcBef>
                <a:spcPts val="6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sz="2800" dirty="0">
              <a:solidFill>
                <a:schemeClr val="tx1">
                  <a:lumMod val="85000"/>
                  <a:lumOff val="15000"/>
                </a:schemeClr>
              </a:solidFill>
            </a:endParaRPr>
          </a:p>
          <a:p>
            <a:pPr>
              <a:lnSpc>
                <a:spcPct val="90000"/>
              </a:lnSpc>
              <a:spcBef>
                <a:spcPts val="600"/>
              </a:spcBef>
              <a:buClr>
                <a:srgbClr val="FB8605"/>
              </a:buClr>
              <a:buFont typeface="Wingdings 2" panose="05020102010507070707" pitchFamily="18"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3000" dirty="0" err="1" smtClean="0">
                <a:solidFill>
                  <a:schemeClr val="tx1">
                    <a:lumMod val="85000"/>
                    <a:lumOff val="15000"/>
                  </a:schemeClr>
                </a:solidFill>
              </a:rPr>
              <a:t>Transferts</a:t>
            </a:r>
            <a:r>
              <a:rPr lang="en-GB" sz="3000" dirty="0" smtClean="0">
                <a:solidFill>
                  <a:schemeClr val="tx1">
                    <a:lumMod val="85000"/>
                    <a:lumOff val="15000"/>
                  </a:schemeClr>
                </a:solidFill>
              </a:rPr>
              <a:t> de documents </a:t>
            </a:r>
            <a:r>
              <a:rPr lang="en-GB" sz="2400" dirty="0" smtClean="0">
                <a:solidFill>
                  <a:schemeClr val="tx1">
                    <a:lumMod val="85000"/>
                    <a:lumOff val="15000"/>
                  </a:schemeClr>
                </a:solidFill>
              </a:rPr>
              <a:t>(2013)</a:t>
            </a:r>
            <a:r>
              <a:rPr lang="en-GB" sz="3000" dirty="0" smtClean="0">
                <a:solidFill>
                  <a:schemeClr val="tx1">
                    <a:lumMod val="85000"/>
                    <a:lumOff val="15000"/>
                  </a:schemeClr>
                </a:solidFill>
              </a:rPr>
              <a:t> </a:t>
            </a:r>
            <a:r>
              <a:rPr lang="en-GB" sz="3000" b="1" dirty="0" smtClean="0">
                <a:solidFill>
                  <a:schemeClr val="tx1">
                    <a:lumMod val="85000"/>
                    <a:lumOff val="15000"/>
                  </a:schemeClr>
                </a:solidFill>
              </a:rPr>
              <a:t> </a:t>
            </a:r>
          </a:p>
          <a:p>
            <a:pPr lvl="1">
              <a:lnSpc>
                <a:spcPct val="90000"/>
              </a:lnSpc>
              <a:spcBef>
                <a:spcPts val="600"/>
              </a:spcBef>
              <a:buClr>
                <a:schemeClr val="tx1">
                  <a:lumMod val="75000"/>
                  <a:lumOff val="25000"/>
                </a:schemeClr>
              </a:buClr>
              <a:buFont typeface="Wingdings" panose="05000000000000000000"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b="1" dirty="0" smtClean="0">
                <a:solidFill>
                  <a:schemeClr val="tx1">
                    <a:lumMod val="85000"/>
                    <a:lumOff val="15000"/>
                  </a:schemeClr>
                </a:solidFill>
              </a:rPr>
              <a:t> </a:t>
            </a:r>
            <a:r>
              <a:rPr lang="en-GB" sz="2600" dirty="0" err="1">
                <a:solidFill>
                  <a:schemeClr val="tx1">
                    <a:lumMod val="85000"/>
                    <a:lumOff val="15000"/>
                  </a:schemeClr>
                </a:solidFill>
              </a:rPr>
              <a:t>vers</a:t>
            </a:r>
            <a:r>
              <a:rPr lang="en-GB" sz="2600" dirty="0">
                <a:solidFill>
                  <a:schemeClr val="tx1">
                    <a:lumMod val="85000"/>
                    <a:lumOff val="15000"/>
                  </a:schemeClr>
                </a:solidFill>
              </a:rPr>
              <a:t> </a:t>
            </a:r>
            <a:r>
              <a:rPr lang="en-GB" sz="2600" dirty="0" err="1">
                <a:solidFill>
                  <a:schemeClr val="tx1">
                    <a:lumMod val="85000"/>
                    <a:lumOff val="15000"/>
                  </a:schemeClr>
                </a:solidFill>
              </a:rPr>
              <a:t>ArXiv</a:t>
            </a:r>
            <a:r>
              <a:rPr lang="en-GB" sz="2600" dirty="0">
                <a:solidFill>
                  <a:schemeClr val="tx1">
                    <a:lumMod val="85000"/>
                    <a:lumOff val="15000"/>
                  </a:schemeClr>
                </a:solidFill>
              </a:rPr>
              <a:t> </a:t>
            </a:r>
            <a:r>
              <a:rPr lang="en-GB" sz="2600" dirty="0" smtClean="0">
                <a:solidFill>
                  <a:schemeClr val="tx1">
                    <a:lumMod val="85000"/>
                    <a:lumOff val="15000"/>
                  </a:schemeClr>
                </a:solidFill>
              </a:rPr>
              <a:t>: </a:t>
            </a:r>
            <a:r>
              <a:rPr lang="en-GB" sz="2600" b="1" dirty="0" smtClean="0">
                <a:solidFill>
                  <a:schemeClr val="tx1">
                    <a:lumMod val="85000"/>
                    <a:lumOff val="15000"/>
                  </a:schemeClr>
                </a:solidFill>
              </a:rPr>
              <a:t>2744</a:t>
            </a:r>
            <a:endParaRPr lang="en-GB" sz="2600" dirty="0" smtClean="0">
              <a:solidFill>
                <a:schemeClr val="tx1">
                  <a:lumMod val="85000"/>
                  <a:lumOff val="15000"/>
                </a:schemeClr>
              </a:solidFill>
            </a:endParaRPr>
          </a:p>
          <a:p>
            <a:pPr lvl="1">
              <a:lnSpc>
                <a:spcPct val="90000"/>
              </a:lnSpc>
              <a:spcBef>
                <a:spcPts val="600"/>
              </a:spcBef>
              <a:buClr>
                <a:schemeClr val="tx1">
                  <a:lumMod val="75000"/>
                  <a:lumOff val="25000"/>
                </a:schemeClr>
              </a:buClr>
              <a:buFont typeface="Wingdings" panose="05000000000000000000"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b="1" dirty="0" smtClean="0">
                <a:solidFill>
                  <a:schemeClr val="tx1">
                    <a:lumMod val="85000"/>
                    <a:lumOff val="15000"/>
                  </a:schemeClr>
                </a:solidFill>
              </a:rPr>
              <a:t> </a:t>
            </a:r>
            <a:r>
              <a:rPr lang="en-GB" sz="2600" dirty="0" err="1">
                <a:solidFill>
                  <a:schemeClr val="tx1">
                    <a:lumMod val="85000"/>
                    <a:lumOff val="15000"/>
                  </a:schemeClr>
                </a:solidFill>
              </a:rPr>
              <a:t>vers</a:t>
            </a:r>
            <a:r>
              <a:rPr lang="en-GB" sz="2600" dirty="0">
                <a:solidFill>
                  <a:schemeClr val="tx1">
                    <a:lumMod val="85000"/>
                    <a:lumOff val="15000"/>
                  </a:schemeClr>
                </a:solidFill>
              </a:rPr>
              <a:t> </a:t>
            </a:r>
            <a:r>
              <a:rPr lang="en-GB" sz="2600" dirty="0" err="1">
                <a:solidFill>
                  <a:schemeClr val="tx1">
                    <a:lumMod val="85000"/>
                    <a:lumOff val="15000"/>
                  </a:schemeClr>
                </a:solidFill>
              </a:rPr>
              <a:t>RePec</a:t>
            </a:r>
            <a:r>
              <a:rPr lang="en-GB" sz="2600" dirty="0">
                <a:solidFill>
                  <a:schemeClr val="tx1">
                    <a:lumMod val="85000"/>
                    <a:lumOff val="15000"/>
                  </a:schemeClr>
                </a:solidFill>
              </a:rPr>
              <a:t> </a:t>
            </a:r>
            <a:r>
              <a:rPr lang="en-GB" sz="2600" dirty="0" smtClean="0">
                <a:solidFill>
                  <a:schemeClr val="tx1">
                    <a:lumMod val="85000"/>
                    <a:lumOff val="15000"/>
                  </a:schemeClr>
                </a:solidFill>
              </a:rPr>
              <a:t>:</a:t>
            </a:r>
            <a:r>
              <a:rPr lang="en-GB" sz="2600" b="1" dirty="0" smtClean="0">
                <a:solidFill>
                  <a:schemeClr val="tx1">
                    <a:lumMod val="85000"/>
                    <a:lumOff val="15000"/>
                  </a:schemeClr>
                </a:solidFill>
              </a:rPr>
              <a:t>1798</a:t>
            </a:r>
            <a:endParaRPr lang="en-GB" sz="2600" dirty="0">
              <a:solidFill>
                <a:schemeClr val="tx1">
                  <a:lumMod val="85000"/>
                  <a:lumOff val="15000"/>
                </a:schemeClr>
              </a:solidFill>
            </a:endParaRPr>
          </a:p>
          <a:p>
            <a:pPr lvl="1">
              <a:lnSpc>
                <a:spcPct val="90000"/>
              </a:lnSpc>
              <a:spcBef>
                <a:spcPts val="600"/>
              </a:spcBef>
              <a:buClr>
                <a:schemeClr val="tx1">
                  <a:lumMod val="75000"/>
                  <a:lumOff val="25000"/>
                </a:schemeClr>
              </a:buClr>
              <a:buFont typeface="Wingdings" panose="05000000000000000000"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b="1" dirty="0" smtClean="0">
                <a:solidFill>
                  <a:schemeClr val="tx1">
                    <a:lumMod val="85000"/>
                    <a:lumOff val="15000"/>
                  </a:schemeClr>
                </a:solidFill>
              </a:rPr>
              <a:t> </a:t>
            </a:r>
            <a:r>
              <a:rPr lang="en-GB" sz="2600" dirty="0" err="1">
                <a:solidFill>
                  <a:schemeClr val="tx1">
                    <a:lumMod val="85000"/>
                    <a:lumOff val="15000"/>
                  </a:schemeClr>
                </a:solidFill>
              </a:rPr>
              <a:t>vers</a:t>
            </a:r>
            <a:r>
              <a:rPr lang="en-GB" sz="2600" dirty="0">
                <a:solidFill>
                  <a:schemeClr val="tx1">
                    <a:lumMod val="85000"/>
                    <a:lumOff val="15000"/>
                  </a:schemeClr>
                </a:solidFill>
              </a:rPr>
              <a:t> </a:t>
            </a:r>
            <a:r>
              <a:rPr lang="en-GB" sz="2600" dirty="0" err="1">
                <a:solidFill>
                  <a:schemeClr val="tx1">
                    <a:lumMod val="85000"/>
                    <a:lumOff val="15000"/>
                  </a:schemeClr>
                </a:solidFill>
              </a:rPr>
              <a:t>Pubmed</a:t>
            </a:r>
            <a:r>
              <a:rPr lang="en-GB" sz="2600" dirty="0">
                <a:solidFill>
                  <a:schemeClr val="tx1">
                    <a:lumMod val="85000"/>
                    <a:lumOff val="15000"/>
                  </a:schemeClr>
                </a:solidFill>
              </a:rPr>
              <a:t> </a:t>
            </a:r>
            <a:r>
              <a:rPr lang="en-GB" sz="2600" dirty="0" smtClean="0">
                <a:solidFill>
                  <a:schemeClr val="tx1">
                    <a:lumMod val="85000"/>
                    <a:lumOff val="15000"/>
                  </a:schemeClr>
                </a:solidFill>
              </a:rPr>
              <a:t>: </a:t>
            </a:r>
            <a:r>
              <a:rPr lang="en-GB" sz="2600" b="1" dirty="0" smtClean="0">
                <a:solidFill>
                  <a:schemeClr val="tx1">
                    <a:lumMod val="85000"/>
                    <a:lumOff val="15000"/>
                  </a:schemeClr>
                </a:solidFill>
              </a:rPr>
              <a:t>523</a:t>
            </a:r>
            <a:endParaRPr lang="en-GB" sz="2600" dirty="0" smtClean="0">
              <a:solidFill>
                <a:schemeClr val="tx1">
                  <a:lumMod val="85000"/>
                  <a:lumOff val="15000"/>
                </a:schemeClr>
              </a:solidFill>
            </a:endParaRPr>
          </a:p>
          <a:p>
            <a:pPr>
              <a:lnSpc>
                <a:spcPct val="90000"/>
              </a:lnSpc>
              <a:spcBef>
                <a:spcPts val="600"/>
              </a:spcBef>
              <a:buClr>
                <a:srgbClr val="0070C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sz="3000" dirty="0">
              <a:solidFill>
                <a:schemeClr val="tx1">
                  <a:lumMod val="85000"/>
                  <a:lumOff val="15000"/>
                </a:schemeClr>
              </a:solidFill>
            </a:endParaRPr>
          </a:p>
          <a:p>
            <a:pPr>
              <a:buClr>
                <a:srgbClr val="0070C0"/>
              </a:buClr>
              <a:buSzPct val="130000"/>
              <a:buFont typeface="Wingdings" pitchFamily="2" charset="2"/>
              <a:buChar char="Ø"/>
            </a:pPr>
            <a:endParaRPr lang="fr-FR" dirty="0"/>
          </a:p>
        </p:txBody>
      </p:sp>
      <p:pic>
        <p:nvPicPr>
          <p:cNvPr id="4" name="Picture 4" descr="h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0077"/>
            <a:ext cx="2664296" cy="642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865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229600" cy="720080"/>
          </a:xfrm>
        </p:spPr>
        <p:txBody>
          <a:bodyPr>
            <a:normAutofit fontScale="90000"/>
          </a:bodyPr>
          <a:lstStyle/>
          <a:p>
            <a:pPr algn="l"/>
            <a:r>
              <a:rPr lang="fr-FR" dirty="0" smtClean="0"/>
              <a:t/>
            </a:r>
            <a:br>
              <a:rPr lang="fr-FR" dirty="0" smtClean="0"/>
            </a:br>
            <a:r>
              <a:rPr lang="fr-FR" sz="3600" b="1" dirty="0" smtClean="0">
                <a:solidFill>
                  <a:schemeClr val="accent6">
                    <a:lumMod val="75000"/>
                  </a:schemeClr>
                </a:solidFill>
              </a:rPr>
              <a:t>Une archive institutionnelle HAL permet de </a:t>
            </a:r>
            <a:r>
              <a:rPr lang="fr-FR" sz="4000" b="1" dirty="0" smtClean="0">
                <a:solidFill>
                  <a:schemeClr val="accent6">
                    <a:lumMod val="75000"/>
                  </a:schemeClr>
                </a:solidFill>
              </a:rPr>
              <a:t>:</a:t>
            </a:r>
            <a:r>
              <a:rPr lang="fr-FR" dirty="0">
                <a:solidFill>
                  <a:schemeClr val="accent6">
                    <a:lumMod val="75000"/>
                  </a:schemeClr>
                </a:solidFill>
              </a:rPr>
              <a:t/>
            </a:r>
            <a:br>
              <a:rPr lang="fr-FR" dirty="0">
                <a:solidFill>
                  <a:schemeClr val="accent6">
                    <a:lumMod val="75000"/>
                  </a:schemeClr>
                </a:solidFill>
              </a:rPr>
            </a:br>
            <a:endParaRPr lang="fr-FR" dirty="0">
              <a:solidFill>
                <a:schemeClr val="accent6">
                  <a:lumMod val="75000"/>
                </a:schemeClr>
              </a:solidFill>
            </a:endParaRPr>
          </a:p>
        </p:txBody>
      </p:sp>
      <p:sp>
        <p:nvSpPr>
          <p:cNvPr id="3" name="Espace réservé du contenu 2"/>
          <p:cNvSpPr>
            <a:spLocks noGrp="1"/>
          </p:cNvSpPr>
          <p:nvPr>
            <p:ph idx="1"/>
          </p:nvPr>
        </p:nvSpPr>
        <p:spPr>
          <a:xfrm>
            <a:off x="457200" y="1052736"/>
            <a:ext cx="8229600" cy="5256584"/>
          </a:xfrm>
        </p:spPr>
        <p:txBody>
          <a:bodyPr>
            <a:noAutofit/>
          </a:bodyPr>
          <a:lstStyle/>
          <a:p>
            <a:pPr marL="457200" indent="-457200">
              <a:lnSpc>
                <a:spcPct val="80000"/>
              </a:lnSpc>
              <a:buClr>
                <a:schemeClr val="accent6">
                  <a:lumMod val="75000"/>
                </a:schemeClr>
              </a:buClr>
              <a:defRPr/>
            </a:pPr>
            <a:r>
              <a:rPr lang="fr-FR" sz="2400" dirty="0" smtClean="0">
                <a:solidFill>
                  <a:schemeClr val="tx1">
                    <a:lumMod val="95000"/>
                    <a:lumOff val="5000"/>
                  </a:schemeClr>
                </a:solidFill>
              </a:rPr>
              <a:t>Gérer et personnaliser ses pages web (logo, charte graphique, choix des menus…)</a:t>
            </a:r>
          </a:p>
          <a:p>
            <a:pPr marL="457200" indent="-457200">
              <a:lnSpc>
                <a:spcPct val="80000"/>
              </a:lnSpc>
              <a:buClr>
                <a:schemeClr val="accent6">
                  <a:lumMod val="75000"/>
                </a:schemeClr>
              </a:buClr>
              <a:defRPr/>
            </a:pPr>
            <a:r>
              <a:rPr lang="fr-FR" sz="2400" dirty="0" smtClean="0">
                <a:solidFill>
                  <a:schemeClr val="tx1">
                    <a:lumMod val="95000"/>
                    <a:lumOff val="5000"/>
                  </a:schemeClr>
                </a:solidFill>
              </a:rPr>
              <a:t>Gérer </a:t>
            </a:r>
            <a:r>
              <a:rPr lang="fr-FR" sz="2400" dirty="0">
                <a:solidFill>
                  <a:schemeClr val="tx1">
                    <a:lumMod val="95000"/>
                    <a:lumOff val="5000"/>
                  </a:schemeClr>
                </a:solidFill>
              </a:rPr>
              <a:t>des news</a:t>
            </a:r>
          </a:p>
          <a:p>
            <a:pPr marL="457200" indent="-457200">
              <a:lnSpc>
                <a:spcPct val="80000"/>
              </a:lnSpc>
              <a:buClr>
                <a:schemeClr val="accent6">
                  <a:lumMod val="75000"/>
                </a:schemeClr>
              </a:buClr>
              <a:defRPr/>
            </a:pPr>
            <a:r>
              <a:rPr lang="fr-FR" sz="2400" dirty="0" smtClean="0">
                <a:solidFill>
                  <a:schemeClr val="tx1">
                    <a:lumMod val="95000"/>
                    <a:lumOff val="5000"/>
                  </a:schemeClr>
                </a:solidFill>
              </a:rPr>
              <a:t>Gérer ses </a:t>
            </a:r>
            <a:r>
              <a:rPr lang="fr-FR" sz="2400" dirty="0">
                <a:solidFill>
                  <a:schemeClr val="tx1">
                    <a:lumMod val="95000"/>
                    <a:lumOff val="5000"/>
                  </a:schemeClr>
                </a:solidFill>
              </a:rPr>
              <a:t>utilisateurs</a:t>
            </a:r>
          </a:p>
          <a:p>
            <a:pPr marL="457200" indent="-457200">
              <a:lnSpc>
                <a:spcPct val="80000"/>
              </a:lnSpc>
              <a:buClr>
                <a:schemeClr val="accent6">
                  <a:lumMod val="75000"/>
                </a:schemeClr>
              </a:buClr>
              <a:defRPr/>
            </a:pPr>
            <a:r>
              <a:rPr lang="fr-FR" sz="2400" dirty="0" smtClean="0">
                <a:solidFill>
                  <a:schemeClr val="tx1">
                    <a:lumMod val="95000"/>
                    <a:lumOff val="5000"/>
                  </a:schemeClr>
                </a:solidFill>
              </a:rPr>
              <a:t>Gérer ses laboratoires et autres entités</a:t>
            </a:r>
            <a:endParaRPr lang="fr-FR" sz="2400" dirty="0">
              <a:solidFill>
                <a:schemeClr val="tx1">
                  <a:lumMod val="95000"/>
                  <a:lumOff val="5000"/>
                </a:schemeClr>
              </a:solidFill>
            </a:endParaRPr>
          </a:p>
          <a:p>
            <a:pPr marL="457200" indent="-457200">
              <a:lnSpc>
                <a:spcPct val="80000"/>
              </a:lnSpc>
              <a:buClr>
                <a:schemeClr val="accent6">
                  <a:lumMod val="75000"/>
                </a:schemeClr>
              </a:buClr>
              <a:defRPr/>
            </a:pPr>
            <a:r>
              <a:rPr lang="fr-FR" sz="2400" dirty="0" smtClean="0">
                <a:solidFill>
                  <a:schemeClr val="tx1">
                    <a:lumMod val="95000"/>
                    <a:lumOff val="5000"/>
                  </a:schemeClr>
                </a:solidFill>
              </a:rPr>
              <a:t>Administrer </a:t>
            </a:r>
            <a:r>
              <a:rPr lang="fr-FR" sz="2400" dirty="0">
                <a:solidFill>
                  <a:schemeClr val="tx1">
                    <a:lumMod val="95000"/>
                    <a:lumOff val="5000"/>
                  </a:schemeClr>
                </a:solidFill>
              </a:rPr>
              <a:t>des collections</a:t>
            </a:r>
          </a:p>
          <a:p>
            <a:pPr marL="457200" indent="-457200">
              <a:lnSpc>
                <a:spcPct val="80000"/>
              </a:lnSpc>
              <a:buClr>
                <a:schemeClr val="accent6">
                  <a:lumMod val="75000"/>
                </a:schemeClr>
              </a:buClr>
              <a:defRPr/>
            </a:pPr>
            <a:r>
              <a:rPr lang="fr-FR" sz="2400" dirty="0" smtClean="0">
                <a:solidFill>
                  <a:schemeClr val="tx1">
                    <a:lumMod val="95000"/>
                    <a:lumOff val="5000"/>
                  </a:schemeClr>
                </a:solidFill>
              </a:rPr>
              <a:t>Récupérer ses statistiques (usages consultations)</a:t>
            </a:r>
          </a:p>
          <a:p>
            <a:pPr marL="457200" indent="-457200">
              <a:lnSpc>
                <a:spcPct val="80000"/>
              </a:lnSpc>
              <a:buClr>
                <a:schemeClr val="accent6">
                  <a:lumMod val="75000"/>
                </a:schemeClr>
              </a:buClr>
              <a:defRPr/>
            </a:pPr>
            <a:r>
              <a:rPr lang="fr-FR" sz="2400" dirty="0" smtClean="0"/>
              <a:t>…</a:t>
            </a:r>
            <a:endParaRPr lang="fr-FR" sz="2400" dirty="0"/>
          </a:p>
          <a:p>
            <a:pPr lvl="1">
              <a:buClr>
                <a:schemeClr val="bg1">
                  <a:lumMod val="50000"/>
                </a:schemeClr>
              </a:buClr>
              <a:buFont typeface="Wingdings" panose="05000000000000000000" pitchFamily="2" charset="2"/>
              <a:buChar char="ü"/>
            </a:pPr>
            <a:r>
              <a:rPr lang="fr-FR" sz="2000" dirty="0" smtClean="0"/>
              <a:t>Mise à jour dynamique des publications sur les sites institutionnels (services HAL)</a:t>
            </a:r>
            <a:endParaRPr lang="fr-FR" sz="2000" dirty="0"/>
          </a:p>
          <a:p>
            <a:pPr lvl="1">
              <a:buClr>
                <a:schemeClr val="bg1">
                  <a:lumMod val="50000"/>
                </a:schemeClr>
              </a:buClr>
              <a:buFont typeface="Wingdings" panose="05000000000000000000" pitchFamily="2" charset="2"/>
              <a:buChar char="ü"/>
            </a:pPr>
            <a:r>
              <a:rPr lang="fr-FR" sz="2000" dirty="0" smtClean="0"/>
              <a:t>Collections et portails dans HAL : valorisation, identité numérique plus affirmée. </a:t>
            </a:r>
          </a:p>
          <a:p>
            <a:pPr lvl="1">
              <a:spcBef>
                <a:spcPts val="0"/>
              </a:spcBef>
              <a:buClr>
                <a:schemeClr val="bg1">
                  <a:lumMod val="50000"/>
                </a:schemeClr>
              </a:buClr>
              <a:buFont typeface="Wingdings" panose="05000000000000000000" pitchFamily="2" charset="2"/>
              <a:buChar char="ü"/>
            </a:pPr>
            <a:r>
              <a:rPr lang="fr-FR" sz="2000" dirty="0" smtClean="0"/>
              <a:t>URL explicite stable sous la forme :</a:t>
            </a:r>
          </a:p>
          <a:p>
            <a:pPr marL="857250" lvl="2" indent="0">
              <a:spcBef>
                <a:spcPts val="0"/>
              </a:spcBef>
              <a:buClr>
                <a:schemeClr val="accent6">
                  <a:lumMod val="75000"/>
                </a:schemeClr>
              </a:buClr>
              <a:buNone/>
            </a:pPr>
            <a:r>
              <a:rPr lang="fr-FR" sz="2000" i="1" dirty="0" smtClean="0">
                <a:solidFill>
                  <a:schemeClr val="accent6">
                    <a:lumMod val="75000"/>
                  </a:schemeClr>
                </a:solidFill>
              </a:rPr>
              <a:t>http://</a:t>
            </a:r>
            <a:r>
              <a:rPr lang="fr-FR" sz="2000" i="1" dirty="0" err="1" smtClean="0">
                <a:solidFill>
                  <a:schemeClr val="accent6">
                    <a:lumMod val="75000"/>
                  </a:schemeClr>
                </a:solidFill>
              </a:rPr>
              <a:t>hal.archives-ouvertes.fr</a:t>
            </a:r>
            <a:r>
              <a:rPr lang="fr-FR" sz="2000" i="1" dirty="0" smtClean="0">
                <a:solidFill>
                  <a:schemeClr val="accent6">
                    <a:lumMod val="75000"/>
                  </a:schemeClr>
                </a:solidFill>
              </a:rPr>
              <a:t>/</a:t>
            </a:r>
            <a:r>
              <a:rPr lang="fr-FR" sz="2000" i="1" dirty="0" err="1" smtClean="0">
                <a:solidFill>
                  <a:schemeClr val="accent6">
                    <a:lumMod val="75000"/>
                  </a:schemeClr>
                </a:solidFill>
              </a:rPr>
              <a:t>nom_collection</a:t>
            </a:r>
            <a:endParaRPr lang="fr-FR" sz="2000" i="1" dirty="0">
              <a:solidFill>
                <a:schemeClr val="accent6">
                  <a:lumMod val="75000"/>
                </a:schemeClr>
              </a:solidFill>
            </a:endParaRPr>
          </a:p>
          <a:p>
            <a:pPr marL="857250" lvl="2" indent="0">
              <a:spcBef>
                <a:spcPts val="0"/>
              </a:spcBef>
              <a:buClr>
                <a:schemeClr val="accent6">
                  <a:lumMod val="75000"/>
                </a:schemeClr>
              </a:buClr>
              <a:buNone/>
            </a:pPr>
            <a:r>
              <a:rPr lang="fr-FR" sz="2000" i="1" dirty="0" smtClean="0">
                <a:solidFill>
                  <a:schemeClr val="accent6">
                    <a:lumMod val="75000"/>
                  </a:schemeClr>
                </a:solidFill>
              </a:rPr>
              <a:t>http://hal.nom-portail.fr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973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561" y="188640"/>
            <a:ext cx="8280920" cy="1800200"/>
          </a:xfrm>
        </p:spPr>
        <p:txBody>
          <a:bodyPr>
            <a:normAutofit/>
          </a:bodyPr>
          <a:lstStyle/>
          <a:p>
            <a:pPr algn="l" eaLnBrk="1" hangingPunct="1"/>
            <a:r>
              <a:rPr lang="fr-FR" sz="2800" dirty="0" smtClean="0">
                <a:solidFill>
                  <a:schemeClr val="accent6">
                    <a:lumMod val="75000"/>
                  </a:schemeClr>
                </a:solidFill>
              </a:rPr>
              <a:t>Les liens avec les autres grandes archives internationales sont possibles grâce à une politique volontaire en matière de pérennité de garanties scientifiques dont les résultats sont visibles</a:t>
            </a:r>
          </a:p>
        </p:txBody>
      </p:sp>
      <p:sp>
        <p:nvSpPr>
          <p:cNvPr id="10243" name="Rectangle 3"/>
          <p:cNvSpPr>
            <a:spLocks noGrp="1" noChangeArrowheads="1"/>
          </p:cNvSpPr>
          <p:nvPr>
            <p:ph idx="1"/>
          </p:nvPr>
        </p:nvSpPr>
        <p:spPr>
          <a:xfrm>
            <a:off x="971599" y="2276872"/>
            <a:ext cx="8010475" cy="4255690"/>
          </a:xfrm>
        </p:spPr>
        <p:txBody>
          <a:bodyPr/>
          <a:lstStyle/>
          <a:p>
            <a:pPr eaLnBrk="1" hangingPunct="1">
              <a:lnSpc>
                <a:spcPct val="80000"/>
              </a:lnSpc>
              <a:buFont typeface="Times New Roman" pitchFamily="18" charset="0"/>
              <a:buChar char="•"/>
            </a:pPr>
            <a:endParaRPr lang="fr-FR" sz="2000" dirty="0" smtClean="0"/>
          </a:p>
          <a:p>
            <a:pPr eaLnBrk="1" hangingPunct="1">
              <a:lnSpc>
                <a:spcPct val="80000"/>
              </a:lnSpc>
              <a:buClr>
                <a:srgbClr val="FB8605"/>
              </a:buClr>
              <a:buSzPct val="100000"/>
              <a:buFont typeface="Wingdings 2" panose="05020102010507070707" pitchFamily="18" charset="2"/>
              <a:buChar char=""/>
            </a:pPr>
            <a:r>
              <a:rPr lang="fr-FR" sz="2400" dirty="0" smtClean="0">
                <a:solidFill>
                  <a:schemeClr val="tx1">
                    <a:lumMod val="85000"/>
                    <a:lumOff val="15000"/>
                  </a:schemeClr>
                </a:solidFill>
              </a:rPr>
              <a:t>Connexions avec </a:t>
            </a:r>
            <a:r>
              <a:rPr lang="fr-FR" sz="2400" dirty="0" err="1" smtClean="0">
                <a:solidFill>
                  <a:schemeClr val="tx1">
                    <a:lumMod val="85000"/>
                    <a:lumOff val="15000"/>
                  </a:schemeClr>
                </a:solidFill>
              </a:rPr>
              <a:t>ArXiv</a:t>
            </a:r>
            <a:endParaRPr lang="fr-FR" sz="2400" dirty="0" smtClean="0">
              <a:solidFill>
                <a:schemeClr val="tx1">
                  <a:lumMod val="85000"/>
                  <a:lumOff val="15000"/>
                </a:schemeClr>
              </a:solidFill>
            </a:endParaRPr>
          </a:p>
          <a:p>
            <a:pPr lvl="1" eaLnBrk="1" hangingPunct="1">
              <a:lnSpc>
                <a:spcPct val="80000"/>
              </a:lnSpc>
              <a:buClr>
                <a:schemeClr val="accent2"/>
              </a:buClr>
              <a:buFont typeface="Wingdings" panose="05000000000000000000" pitchFamily="2" charset="2"/>
              <a:buChar char="ü"/>
            </a:pPr>
            <a:r>
              <a:rPr lang="fr-FR" sz="2000" dirty="0" smtClean="0">
                <a:solidFill>
                  <a:schemeClr val="tx1">
                    <a:lumMod val="85000"/>
                    <a:lumOff val="15000"/>
                  </a:schemeClr>
                </a:solidFill>
              </a:rPr>
              <a:t>Depuis sa création, Hal et connecté avec </a:t>
            </a:r>
            <a:r>
              <a:rPr lang="fr-FR" sz="2000" b="1" dirty="0" err="1" smtClean="0">
                <a:solidFill>
                  <a:schemeClr val="tx1">
                    <a:lumMod val="85000"/>
                    <a:lumOff val="15000"/>
                  </a:schemeClr>
                </a:solidFill>
              </a:rPr>
              <a:t>arXiv</a:t>
            </a:r>
            <a:r>
              <a:rPr lang="fr-FR" sz="2000" dirty="0" smtClean="0">
                <a:solidFill>
                  <a:schemeClr val="tx1">
                    <a:lumMod val="85000"/>
                    <a:lumOff val="15000"/>
                  </a:schemeClr>
                </a:solidFill>
              </a:rPr>
              <a:t> dans les domaines de physique et mathématiques (biologie), possibilité à partir de HAL de déposer aussi son article dans </a:t>
            </a:r>
            <a:r>
              <a:rPr lang="fr-FR" sz="2000" dirty="0" err="1" smtClean="0">
                <a:solidFill>
                  <a:schemeClr val="tx1">
                    <a:lumMod val="85000"/>
                    <a:lumOff val="15000"/>
                  </a:schemeClr>
                </a:solidFill>
              </a:rPr>
              <a:t>arXiv</a:t>
            </a:r>
            <a:endParaRPr lang="fr-FR" sz="2000" dirty="0" smtClean="0">
              <a:solidFill>
                <a:schemeClr val="tx1">
                  <a:lumMod val="85000"/>
                  <a:lumOff val="15000"/>
                </a:schemeClr>
              </a:solidFill>
            </a:endParaRPr>
          </a:p>
          <a:p>
            <a:pPr lvl="1" eaLnBrk="1" hangingPunct="1">
              <a:lnSpc>
                <a:spcPct val="80000"/>
              </a:lnSpc>
            </a:pPr>
            <a:endParaRPr lang="fr-FR" sz="2000" dirty="0" smtClean="0">
              <a:solidFill>
                <a:schemeClr val="tx1">
                  <a:lumMod val="85000"/>
                  <a:lumOff val="15000"/>
                </a:schemeClr>
              </a:solidFill>
            </a:endParaRPr>
          </a:p>
          <a:p>
            <a:pPr>
              <a:lnSpc>
                <a:spcPct val="80000"/>
              </a:lnSpc>
              <a:buClr>
                <a:srgbClr val="FB8605"/>
              </a:buClr>
              <a:buSzPct val="100000"/>
              <a:buFont typeface="Wingdings 2" panose="05020102010507070707" pitchFamily="18" charset="2"/>
              <a:buChar char=""/>
            </a:pPr>
            <a:r>
              <a:rPr lang="fr-FR" sz="2400" dirty="0">
                <a:solidFill>
                  <a:schemeClr val="tx1">
                    <a:lumMod val="85000"/>
                    <a:lumOff val="15000"/>
                  </a:schemeClr>
                </a:solidFill>
              </a:rPr>
              <a:t>Depuis </a:t>
            </a:r>
            <a:r>
              <a:rPr lang="fr-FR" sz="2400" dirty="0" smtClean="0">
                <a:solidFill>
                  <a:schemeClr val="tx1">
                    <a:lumMod val="85000"/>
                    <a:lumOff val="15000"/>
                  </a:schemeClr>
                </a:solidFill>
              </a:rPr>
              <a:t>2006, géré par le portail HAL-INSERM</a:t>
            </a:r>
          </a:p>
          <a:p>
            <a:pPr lvl="1">
              <a:lnSpc>
                <a:spcPct val="80000"/>
              </a:lnSpc>
              <a:buClr>
                <a:schemeClr val="accent2"/>
              </a:buClr>
              <a:buFont typeface="Wingdings" panose="05000000000000000000" pitchFamily="2" charset="2"/>
              <a:buChar char="ü"/>
            </a:pPr>
            <a:r>
              <a:rPr lang="fr-FR" sz="2200" dirty="0" smtClean="0">
                <a:solidFill>
                  <a:schemeClr val="tx1">
                    <a:lumMod val="85000"/>
                    <a:lumOff val="15000"/>
                  </a:schemeClr>
                </a:solidFill>
              </a:rPr>
              <a:t>facilité d’import de la notice depuis </a:t>
            </a:r>
            <a:r>
              <a:rPr lang="fr-FR" sz="2200" b="1" dirty="0" err="1" smtClean="0">
                <a:solidFill>
                  <a:schemeClr val="tx1">
                    <a:lumMod val="85000"/>
                    <a:lumOff val="15000"/>
                  </a:schemeClr>
                </a:solidFill>
              </a:rPr>
              <a:t>Pubmed</a:t>
            </a:r>
            <a:r>
              <a:rPr lang="fr-FR" sz="2200" b="1" dirty="0" smtClean="0">
                <a:solidFill>
                  <a:schemeClr val="tx1">
                    <a:lumMod val="85000"/>
                    <a:lumOff val="15000"/>
                  </a:schemeClr>
                </a:solidFill>
              </a:rPr>
              <a:t> Central</a:t>
            </a:r>
          </a:p>
          <a:p>
            <a:pPr lvl="1">
              <a:lnSpc>
                <a:spcPct val="80000"/>
              </a:lnSpc>
              <a:buClr>
                <a:schemeClr val="accent2"/>
              </a:buClr>
              <a:buFont typeface="Wingdings" panose="05000000000000000000" pitchFamily="2" charset="2"/>
              <a:buChar char="ü"/>
            </a:pPr>
            <a:r>
              <a:rPr lang="fr-FR" sz="2200" dirty="0" smtClean="0">
                <a:solidFill>
                  <a:schemeClr val="tx1">
                    <a:lumMod val="85000"/>
                    <a:lumOff val="15000"/>
                  </a:schemeClr>
                </a:solidFill>
              </a:rPr>
              <a:t>Transfert vers </a:t>
            </a:r>
            <a:r>
              <a:rPr lang="fr-FR" sz="2200" b="1" dirty="0" err="1" smtClean="0">
                <a:solidFill>
                  <a:schemeClr val="tx1">
                    <a:lumMod val="85000"/>
                    <a:lumOff val="15000"/>
                  </a:schemeClr>
                </a:solidFill>
              </a:rPr>
              <a:t>Pubmed</a:t>
            </a:r>
            <a:r>
              <a:rPr lang="fr-FR" sz="2200" b="1" dirty="0" smtClean="0">
                <a:solidFill>
                  <a:schemeClr val="tx1">
                    <a:lumMod val="85000"/>
                    <a:lumOff val="15000"/>
                  </a:schemeClr>
                </a:solidFill>
              </a:rPr>
              <a:t> Central</a:t>
            </a:r>
          </a:p>
          <a:p>
            <a:pPr lvl="1">
              <a:lnSpc>
                <a:spcPct val="80000"/>
              </a:lnSpc>
              <a:buClr>
                <a:schemeClr val="accent1">
                  <a:lumMod val="75000"/>
                </a:schemeClr>
              </a:buClr>
              <a:buFont typeface="Courier New" panose="02070309020205020404" pitchFamily="49" charset="0"/>
              <a:buChar char="o"/>
            </a:pPr>
            <a:endParaRPr lang="fr-FR" sz="2200" b="1" dirty="0">
              <a:solidFill>
                <a:schemeClr val="tx1">
                  <a:lumMod val="85000"/>
                  <a:lumOff val="15000"/>
                </a:schemeClr>
              </a:solidFill>
            </a:endParaRPr>
          </a:p>
          <a:p>
            <a:pPr>
              <a:lnSpc>
                <a:spcPct val="80000"/>
              </a:lnSpc>
              <a:buClr>
                <a:srgbClr val="FB8605"/>
              </a:buClr>
              <a:buSzPct val="100000"/>
              <a:buFont typeface="Wingdings 2" panose="05020102010507070707" pitchFamily="18" charset="2"/>
              <a:buChar char=""/>
            </a:pPr>
            <a:r>
              <a:rPr lang="fr-FR" sz="2400" dirty="0">
                <a:solidFill>
                  <a:schemeClr val="tx1">
                    <a:lumMod val="85000"/>
                    <a:lumOff val="15000"/>
                  </a:schemeClr>
                </a:solidFill>
              </a:rPr>
              <a:t>HAL est moissonné par </a:t>
            </a:r>
            <a:r>
              <a:rPr lang="fr-FR" sz="2400" dirty="0" err="1">
                <a:solidFill>
                  <a:schemeClr val="tx1">
                    <a:lumMod val="85000"/>
                    <a:lumOff val="15000"/>
                  </a:schemeClr>
                </a:solidFill>
              </a:rPr>
              <a:t>RePeC</a:t>
            </a:r>
            <a:r>
              <a:rPr lang="fr-FR" sz="2400" dirty="0">
                <a:solidFill>
                  <a:schemeClr val="tx1">
                    <a:lumMod val="85000"/>
                    <a:lumOff val="15000"/>
                  </a:schemeClr>
                </a:solidFill>
              </a:rPr>
              <a:t> (l’archive des économistes</a:t>
            </a:r>
            <a:r>
              <a:rPr lang="fr-FR" sz="2400" dirty="0" smtClean="0">
                <a:solidFill>
                  <a:schemeClr val="tx1">
                    <a:lumMod val="85000"/>
                    <a:lumOff val="15000"/>
                  </a:schemeClr>
                </a:solidFill>
              </a:rPr>
              <a:t>), Google </a:t>
            </a:r>
            <a:r>
              <a:rPr lang="fr-FR" sz="2400" dirty="0" err="1" smtClean="0">
                <a:solidFill>
                  <a:schemeClr val="tx1">
                    <a:lumMod val="85000"/>
                    <a:lumOff val="15000"/>
                  </a:schemeClr>
                </a:solidFill>
              </a:rPr>
              <a:t>Scholar</a:t>
            </a:r>
            <a:r>
              <a:rPr lang="fr-FR" sz="2400" dirty="0" smtClean="0">
                <a:solidFill>
                  <a:schemeClr val="tx1">
                    <a:lumMod val="85000"/>
                    <a:lumOff val="15000"/>
                  </a:schemeClr>
                </a:solidFill>
              </a:rPr>
              <a:t> et OAISTER</a:t>
            </a:r>
            <a:endParaRPr lang="fr-FR" sz="2600" b="1" dirty="0" smtClean="0">
              <a:solidFill>
                <a:schemeClr val="tx1">
                  <a:lumMod val="85000"/>
                  <a:lumOff val="15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8264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16632"/>
            <a:ext cx="7239000" cy="720080"/>
          </a:xfrm>
        </p:spPr>
        <p:txBody>
          <a:bodyPr>
            <a:normAutofit/>
          </a:bodyPr>
          <a:lstStyle/>
          <a:p>
            <a:r>
              <a:rPr lang="fr-FR" sz="3600" b="1" dirty="0" smtClean="0">
                <a:solidFill>
                  <a:srgbClr val="F18105"/>
                </a:solidFill>
              </a:rPr>
              <a:t>Les déclinaisons de HAL</a:t>
            </a:r>
            <a:endParaRPr lang="fr-FR" sz="3600" b="1" dirty="0">
              <a:solidFill>
                <a:srgbClr val="F18105"/>
              </a:solidFill>
            </a:endParaRPr>
          </a:p>
        </p:txBody>
      </p:sp>
      <p:sp>
        <p:nvSpPr>
          <p:cNvPr id="3" name="Espace réservé du contenu 2"/>
          <p:cNvSpPr>
            <a:spLocks noGrp="1"/>
          </p:cNvSpPr>
          <p:nvPr>
            <p:ph idx="1"/>
          </p:nvPr>
        </p:nvSpPr>
        <p:spPr>
          <a:xfrm>
            <a:off x="323528" y="908720"/>
            <a:ext cx="8352928" cy="5184576"/>
          </a:xfrm>
        </p:spPr>
        <p:txBody>
          <a:bodyPr>
            <a:normAutofit/>
          </a:bodyPr>
          <a:lstStyle/>
          <a:p>
            <a:pPr>
              <a:buClr>
                <a:srgbClr val="F18105"/>
              </a:buClr>
            </a:pPr>
            <a:r>
              <a:rPr lang="fr-FR" sz="2400" dirty="0" smtClean="0"/>
              <a:t>Portails thématiques</a:t>
            </a:r>
          </a:p>
          <a:p>
            <a:pPr lvl="1">
              <a:buClr>
                <a:srgbClr val="F18105"/>
              </a:buClr>
              <a:buFont typeface="Wingdings" panose="05000000000000000000" pitchFamily="2" charset="2"/>
              <a:buChar char="ü"/>
            </a:pPr>
            <a:r>
              <a:rPr lang="fr-FR" sz="1800" dirty="0" smtClean="0"/>
              <a:t>HAL-SHS, </a:t>
            </a:r>
            <a:r>
              <a:rPr lang="fr-FR" sz="1800" dirty="0"/>
              <a:t>@</a:t>
            </a:r>
            <a:r>
              <a:rPr lang="fr-FR" sz="1800" dirty="0" err="1" smtClean="0"/>
              <a:t>rchiveSIC</a:t>
            </a:r>
            <a:r>
              <a:rPr lang="fr-FR" sz="1800" dirty="0" smtClean="0"/>
              <a:t>, HAL-SDE…</a:t>
            </a:r>
          </a:p>
          <a:p>
            <a:pPr>
              <a:buClr>
                <a:srgbClr val="F18105"/>
              </a:buClr>
            </a:pPr>
            <a:r>
              <a:rPr lang="fr-FR" sz="2400" dirty="0" smtClean="0"/>
              <a:t>Portails Génériques</a:t>
            </a:r>
          </a:p>
          <a:p>
            <a:pPr lvl="1">
              <a:buClr>
                <a:srgbClr val="F18105"/>
              </a:buClr>
              <a:buFont typeface="Wingdings" panose="05000000000000000000" pitchFamily="2" charset="2"/>
              <a:buChar char="ü"/>
            </a:pPr>
            <a:r>
              <a:rPr lang="fr-FR" sz="1800" dirty="0" smtClean="0"/>
              <a:t>HAL, TEL, CEL…</a:t>
            </a:r>
          </a:p>
          <a:p>
            <a:pPr>
              <a:buClr>
                <a:srgbClr val="F18105"/>
              </a:buClr>
            </a:pPr>
            <a:r>
              <a:rPr lang="fr-FR" sz="2400" dirty="0" smtClean="0"/>
              <a:t>83 Portails institutionnels</a:t>
            </a:r>
            <a:br>
              <a:rPr lang="fr-FR" sz="2400" dirty="0" smtClean="0"/>
            </a:br>
            <a:r>
              <a:rPr lang="fr-FR" sz="2400" dirty="0" smtClean="0"/>
              <a:t>faits « sur mesure » dans le</a:t>
            </a:r>
            <a:br>
              <a:rPr lang="fr-FR" sz="2400" dirty="0" smtClean="0"/>
            </a:br>
            <a:r>
              <a:rPr lang="fr-FR" sz="2400" dirty="0" smtClean="0"/>
              <a:t>cadre de conventions</a:t>
            </a:r>
          </a:p>
          <a:p>
            <a:pPr marL="457200" lvl="1" indent="0">
              <a:buClr>
                <a:srgbClr val="F18105"/>
              </a:buClr>
              <a:buNone/>
            </a:pPr>
            <a:r>
              <a:rPr lang="fr-FR" sz="1800" dirty="0" smtClean="0"/>
              <a:t>développés spécifiquement dans HAL</a:t>
            </a:r>
            <a:br>
              <a:rPr lang="fr-FR" sz="1800" dirty="0" smtClean="0"/>
            </a:br>
            <a:r>
              <a:rPr lang="fr-FR" sz="1800" dirty="0" smtClean="0"/>
              <a:t> pour :</a:t>
            </a:r>
          </a:p>
          <a:p>
            <a:pPr lvl="1">
              <a:buClr>
                <a:srgbClr val="F18105"/>
              </a:buClr>
              <a:buFont typeface="Wingdings" panose="05000000000000000000" pitchFamily="2" charset="2"/>
              <a:buChar char="ü"/>
            </a:pPr>
            <a:r>
              <a:rPr lang="fr-FR" sz="1800" dirty="0" smtClean="0"/>
              <a:t>32 universités, </a:t>
            </a:r>
          </a:p>
          <a:p>
            <a:pPr lvl="1">
              <a:buClr>
                <a:srgbClr val="F18105"/>
              </a:buClr>
              <a:buFont typeface="Wingdings" panose="05000000000000000000" pitchFamily="2" charset="2"/>
              <a:buChar char="ü"/>
            </a:pPr>
            <a:r>
              <a:rPr lang="fr-FR" sz="1800" dirty="0" smtClean="0"/>
              <a:t>28 grandes écoles, </a:t>
            </a:r>
          </a:p>
          <a:p>
            <a:pPr lvl="1">
              <a:buClr>
                <a:srgbClr val="F18105"/>
              </a:buClr>
              <a:buFont typeface="Wingdings" panose="05000000000000000000" pitchFamily="2" charset="2"/>
              <a:buChar char="ü"/>
            </a:pPr>
            <a:r>
              <a:rPr lang="fr-FR" sz="1800" dirty="0" smtClean="0"/>
              <a:t>23 établissements de recherche…</a:t>
            </a:r>
          </a:p>
          <a:p>
            <a:pPr>
              <a:buClr>
                <a:srgbClr val="F18105"/>
              </a:buClr>
            </a:pPr>
            <a:r>
              <a:rPr lang="fr-FR" sz="2400" dirty="0" smtClean="0"/>
              <a:t>2600 Collections</a:t>
            </a:r>
          </a:p>
          <a:p>
            <a:pPr marL="457200" lvl="1" indent="0">
              <a:buClr>
                <a:srgbClr val="F18105"/>
              </a:buClr>
              <a:buNone/>
            </a:pPr>
            <a:r>
              <a:rPr lang="fr-FR" sz="1800" dirty="0" smtClean="0"/>
              <a:t>Pour les laboratoires, les projets de recherche, les conférences, les revues…</a:t>
            </a:r>
          </a:p>
          <a:p>
            <a:endParaRPr lang="fr-FR"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24744"/>
            <a:ext cx="3722936" cy="34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17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04" y="1738622"/>
            <a:ext cx="5112000" cy="46503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2024" y="170216"/>
            <a:ext cx="3598984" cy="3136813"/>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008" y="1196753"/>
            <a:ext cx="3600000" cy="3644489"/>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1008" y="2492897"/>
            <a:ext cx="3600000" cy="3046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2024" y="3789040"/>
            <a:ext cx="3600000"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ZoneTexte 6"/>
          <p:cNvSpPr txBox="1"/>
          <p:nvPr/>
        </p:nvSpPr>
        <p:spPr>
          <a:xfrm>
            <a:off x="251520" y="260648"/>
            <a:ext cx="4570162" cy="954107"/>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fr-FR" sz="2800" b="1" dirty="0" smtClean="0">
                <a:solidFill>
                  <a:schemeClr val="accent6">
                    <a:lumMod val="75000"/>
                  </a:schemeClr>
                </a:solidFill>
                <a:latin typeface="+mj-lt"/>
              </a:rPr>
              <a:t>PORTAILS ET COLLECTIONS : </a:t>
            </a:r>
          </a:p>
          <a:p>
            <a:r>
              <a:rPr lang="fr-FR" sz="2800" b="1" dirty="0" smtClean="0">
                <a:solidFill>
                  <a:schemeClr val="accent6">
                    <a:lumMod val="75000"/>
                  </a:schemeClr>
                </a:solidFill>
                <a:latin typeface="+mj-lt"/>
              </a:rPr>
              <a:t>VISIBILITÉ INSTITUTIONNELLE</a:t>
            </a:r>
            <a:endParaRPr lang="fr-FR" sz="2800" b="1" dirty="0">
              <a:solidFill>
                <a:schemeClr val="accent6">
                  <a:lumMod val="75000"/>
                </a:schemeClr>
              </a:solidFill>
              <a:latin typeface="+mj-lt"/>
            </a:endParaRPr>
          </a:p>
        </p:txBody>
      </p:sp>
    </p:spTree>
    <p:extLst>
      <p:ext uri="{BB962C8B-B14F-4D97-AF65-F5344CB8AC3E}">
        <p14:creationId xmlns:p14="http://schemas.microsoft.com/office/powerpoint/2010/main" val="386624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04" y="1738622"/>
            <a:ext cx="5112000" cy="46503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Espace réservé du conten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908720"/>
            <a:ext cx="3600000" cy="2928750"/>
          </a:xfrm>
          <a:prstGeom prst="rect">
            <a:avLst/>
          </a:prstGeom>
          <a:ln w="3175">
            <a:solidFill>
              <a:schemeClr val="tx1"/>
            </a:solidFill>
          </a:ln>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2239876"/>
            <a:ext cx="3600000" cy="3195189"/>
          </a:xfrm>
          <a:prstGeom prst="rect">
            <a:avLst/>
          </a:prstGeom>
          <a:ln w="3175">
            <a:solidFill>
              <a:schemeClr val="tx1"/>
            </a:solidFill>
          </a:ln>
        </p:spPr>
      </p:pic>
      <p:sp>
        <p:nvSpPr>
          <p:cNvPr id="7" name="ZoneTexte 6"/>
          <p:cNvSpPr txBox="1"/>
          <p:nvPr/>
        </p:nvSpPr>
        <p:spPr>
          <a:xfrm>
            <a:off x="251520" y="188640"/>
            <a:ext cx="4401141" cy="954107"/>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fr-FR" sz="2800" b="1" dirty="0" smtClean="0">
                <a:solidFill>
                  <a:schemeClr val="accent6">
                    <a:lumMod val="75000"/>
                  </a:schemeClr>
                </a:solidFill>
              </a:rPr>
              <a:t>PORTAILS ET COLLECTIONS : </a:t>
            </a:r>
          </a:p>
          <a:p>
            <a:r>
              <a:rPr lang="fr-FR" sz="2800" b="1" dirty="0" smtClean="0">
                <a:solidFill>
                  <a:schemeClr val="accent6">
                    <a:lumMod val="75000"/>
                  </a:schemeClr>
                </a:solidFill>
              </a:rPr>
              <a:t>VISIBILITÉ DE LA DISCIPLINE</a:t>
            </a:r>
            <a:endParaRPr lang="fr-FR" sz="2800" b="1" dirty="0">
              <a:solidFill>
                <a:schemeClr val="accent6">
                  <a:lumMod val="75000"/>
                </a:schemeClr>
              </a:solidFill>
            </a:endParaRP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11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6608"/>
            <a:ext cx="4608000" cy="4534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ZoneTexte 4"/>
          <p:cNvSpPr txBox="1"/>
          <p:nvPr/>
        </p:nvSpPr>
        <p:spPr>
          <a:xfrm>
            <a:off x="179512" y="260648"/>
            <a:ext cx="7679153" cy="1200329"/>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fr-FR" sz="3600" b="1" dirty="0" smtClean="0">
                <a:solidFill>
                  <a:schemeClr val="accent6">
                    <a:lumMod val="75000"/>
                  </a:schemeClr>
                </a:solidFill>
                <a:latin typeface="+mj-lt"/>
              </a:rPr>
              <a:t>COLLECTIONS : VISIBILITÉ DES PROJETS </a:t>
            </a:r>
          </a:p>
          <a:p>
            <a:r>
              <a:rPr lang="fr-FR" sz="3600" b="1" dirty="0" smtClean="0">
                <a:solidFill>
                  <a:schemeClr val="accent6">
                    <a:lumMod val="75000"/>
                  </a:schemeClr>
                </a:solidFill>
                <a:latin typeface="+mj-lt"/>
              </a:rPr>
              <a:t>DE RECHERCHE</a:t>
            </a:r>
            <a:endParaRPr lang="fr-FR" sz="3600" b="1" dirty="0">
              <a:solidFill>
                <a:schemeClr val="accent6">
                  <a:lumMod val="75000"/>
                </a:schemeClr>
              </a:solidFill>
              <a:latin typeface="+mj-lt"/>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1124744"/>
            <a:ext cx="3672000" cy="3026477"/>
          </a:xfrm>
          <a:prstGeom prst="rect">
            <a:avLst/>
          </a:prstGeom>
          <a:ln w="9525">
            <a:solidFill>
              <a:schemeClr val="tx1"/>
            </a:solidFill>
          </a:ln>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536" y="3501008"/>
            <a:ext cx="6048000" cy="3033309"/>
          </a:xfrm>
          <a:prstGeom prst="rect">
            <a:avLst/>
          </a:prstGeom>
          <a:ln w="9525">
            <a:solidFill>
              <a:schemeClr val="tx1"/>
            </a:solidFill>
          </a:ln>
        </p:spPr>
      </p:pic>
    </p:spTree>
    <p:extLst>
      <p:ext uri="{BB962C8B-B14F-4D97-AF65-F5344CB8AC3E}">
        <p14:creationId xmlns:p14="http://schemas.microsoft.com/office/powerpoint/2010/main" val="3740397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277747"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721072"/>
            <a:ext cx="8277748" cy="6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395536" y="260648"/>
            <a:ext cx="1800200" cy="57606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5877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39" y="1681162"/>
            <a:ext cx="8640960" cy="3495675"/>
          </a:xfrm>
          <a:prstGeom prst="rect">
            <a:avLst/>
          </a:prstGeom>
          <a:noFill/>
          <a:ln w="9525">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Ellipse 1"/>
          <p:cNvSpPr/>
          <p:nvPr/>
        </p:nvSpPr>
        <p:spPr>
          <a:xfrm>
            <a:off x="179512" y="1844824"/>
            <a:ext cx="4680520" cy="252028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5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8219256" cy="1143000"/>
          </a:xfrm>
        </p:spPr>
        <p:txBody>
          <a:bodyPr>
            <a:normAutofit/>
          </a:bodyPr>
          <a:lstStyle/>
          <a:p>
            <a:pPr algn="l"/>
            <a:endParaRPr lang="fr-FR" sz="3600" dirty="0">
              <a:solidFill>
                <a:srgbClr val="C45D08"/>
              </a:solidFill>
            </a:endParaRPr>
          </a:p>
        </p:txBody>
      </p:sp>
      <p:sp>
        <p:nvSpPr>
          <p:cNvPr id="3" name="Espace réservé du contenu 2"/>
          <p:cNvSpPr>
            <a:spLocks noGrp="1"/>
          </p:cNvSpPr>
          <p:nvPr>
            <p:ph idx="1"/>
          </p:nvPr>
        </p:nvSpPr>
        <p:spPr/>
        <p:txBody>
          <a:bodyPr>
            <a:normAutofit fontScale="92500" lnSpcReduction="10000"/>
          </a:bodyPr>
          <a:lstStyle/>
          <a:p>
            <a:pPr indent="-682625">
              <a:lnSpc>
                <a:spcPct val="80000"/>
              </a:lnSpc>
              <a:spcBef>
                <a:spcPts val="3000"/>
              </a:spcBef>
              <a:buClr>
                <a:srgbClr val="C45D08"/>
              </a:buClr>
              <a:buSzTx/>
              <a:buFont typeface="Arial" charset="0"/>
              <a:buAutoNum type="arabicPeriod"/>
            </a:pPr>
            <a:r>
              <a:rPr lang="fr-FR" altLang="fr-FR" dirty="0">
                <a:solidFill>
                  <a:schemeClr val="tx1">
                    <a:lumMod val="95000"/>
                    <a:lumOff val="5000"/>
                  </a:schemeClr>
                </a:solidFill>
              </a:rPr>
              <a:t>Acquisition des revues (courant) et des archives</a:t>
            </a:r>
          </a:p>
          <a:p>
            <a:pPr indent="-682625">
              <a:lnSpc>
                <a:spcPct val="80000"/>
              </a:lnSpc>
              <a:buClr>
                <a:srgbClr val="C45D08"/>
              </a:buClr>
              <a:buSzTx/>
              <a:buFont typeface="Arial" charset="0"/>
              <a:buAutoNum type="arabicPeriod"/>
            </a:pPr>
            <a:r>
              <a:rPr lang="fr-FR" altLang="fr-FR" dirty="0">
                <a:solidFill>
                  <a:schemeClr val="tx1">
                    <a:lumMod val="95000"/>
                    <a:lumOff val="5000"/>
                  </a:schemeClr>
                </a:solidFill>
              </a:rPr>
              <a:t>Dispositif d’accès et d’hébergement</a:t>
            </a:r>
          </a:p>
          <a:p>
            <a:pPr indent="-682625">
              <a:lnSpc>
                <a:spcPct val="80000"/>
              </a:lnSpc>
              <a:buClr>
                <a:srgbClr val="C45D08"/>
              </a:buClr>
              <a:buSzTx/>
              <a:buFont typeface="Arial" charset="0"/>
              <a:buAutoNum type="arabicPeriod"/>
            </a:pPr>
            <a:r>
              <a:rPr lang="fr-FR" altLang="fr-FR" dirty="0">
                <a:solidFill>
                  <a:schemeClr val="tx1">
                    <a:lumMod val="95000"/>
                    <a:lumOff val="5000"/>
                  </a:schemeClr>
                </a:solidFill>
              </a:rPr>
              <a:t>Dispositifs de signalement</a:t>
            </a:r>
          </a:p>
          <a:p>
            <a:pPr indent="-682625">
              <a:lnSpc>
                <a:spcPct val="80000"/>
              </a:lnSpc>
              <a:buClr>
                <a:srgbClr val="C45D08"/>
              </a:buClr>
              <a:buSzTx/>
              <a:buFont typeface="Arial" charset="0"/>
              <a:buAutoNum type="arabicPeriod"/>
            </a:pPr>
            <a:r>
              <a:rPr lang="fr-FR" altLang="fr-FR" dirty="0">
                <a:solidFill>
                  <a:schemeClr val="tx1">
                    <a:lumMod val="95000"/>
                    <a:lumOff val="5000"/>
                  </a:schemeClr>
                </a:solidFill>
              </a:rPr>
              <a:t>Libre accès à la littérature scientifique</a:t>
            </a:r>
          </a:p>
          <a:p>
            <a:pPr indent="-682625">
              <a:lnSpc>
                <a:spcPct val="80000"/>
              </a:lnSpc>
              <a:buClr>
                <a:srgbClr val="C45D08"/>
              </a:buClr>
              <a:buSzTx/>
              <a:buFont typeface="Arial" charset="0"/>
              <a:buAutoNum type="arabicPeriod"/>
            </a:pPr>
            <a:r>
              <a:rPr lang="fr-FR" altLang="fr-FR" dirty="0">
                <a:solidFill>
                  <a:schemeClr val="tx1">
                    <a:lumMod val="95000"/>
                    <a:lumOff val="5000"/>
                  </a:schemeClr>
                </a:solidFill>
              </a:rPr>
              <a:t>Numérisation</a:t>
            </a:r>
          </a:p>
          <a:p>
            <a:pPr indent="-682625">
              <a:lnSpc>
                <a:spcPct val="80000"/>
              </a:lnSpc>
              <a:buClr>
                <a:srgbClr val="C45D08"/>
              </a:buClr>
              <a:buSzTx/>
              <a:buFont typeface="Arial" charset="0"/>
              <a:buAutoNum type="arabicPeriod"/>
            </a:pPr>
            <a:r>
              <a:rPr lang="fr-FR" altLang="fr-FR" dirty="0">
                <a:solidFill>
                  <a:schemeClr val="tx1">
                    <a:lumMod val="95000"/>
                    <a:lumOff val="5000"/>
                  </a:schemeClr>
                </a:solidFill>
              </a:rPr>
              <a:t>Archivage pérenne</a:t>
            </a:r>
          </a:p>
          <a:p>
            <a:pPr indent="-682625">
              <a:lnSpc>
                <a:spcPct val="80000"/>
              </a:lnSpc>
              <a:buClr>
                <a:srgbClr val="C45D08"/>
              </a:buClr>
              <a:buSzTx/>
              <a:buFont typeface="Arial" charset="0"/>
              <a:buAutoNum type="arabicPeriod"/>
            </a:pPr>
            <a:r>
              <a:rPr lang="fr-FR" altLang="fr-FR" dirty="0">
                <a:solidFill>
                  <a:schemeClr val="tx1">
                    <a:lumMod val="95000"/>
                    <a:lumOff val="5000"/>
                  </a:schemeClr>
                </a:solidFill>
              </a:rPr>
              <a:t>Editions  numériques</a:t>
            </a:r>
          </a:p>
          <a:p>
            <a:pPr indent="-682625">
              <a:lnSpc>
                <a:spcPct val="80000"/>
              </a:lnSpc>
              <a:buClr>
                <a:srgbClr val="C45D08"/>
              </a:buClr>
              <a:buSzTx/>
              <a:buFont typeface="Arial" charset="0"/>
              <a:buAutoNum type="arabicPeriod"/>
            </a:pPr>
            <a:r>
              <a:rPr lang="fr-FR" altLang="fr-FR" dirty="0">
                <a:solidFill>
                  <a:schemeClr val="tx1">
                    <a:lumMod val="95000"/>
                    <a:lumOff val="5000"/>
                  </a:schemeClr>
                </a:solidFill>
              </a:rPr>
              <a:t>Fourniture de documents, prêt</a:t>
            </a:r>
          </a:p>
          <a:p>
            <a:pPr indent="-682625">
              <a:lnSpc>
                <a:spcPct val="80000"/>
              </a:lnSpc>
              <a:buClr>
                <a:srgbClr val="C45D08"/>
              </a:buClr>
              <a:buSzTx/>
              <a:buFont typeface="Arial" charset="0"/>
              <a:buAutoNum type="arabicPeriod"/>
            </a:pPr>
            <a:r>
              <a:rPr lang="fr-FR" altLang="fr-FR" dirty="0">
                <a:solidFill>
                  <a:schemeClr val="tx1">
                    <a:lumMod val="95000"/>
                    <a:lumOff val="5000"/>
                  </a:schemeClr>
                </a:solidFill>
              </a:rPr>
              <a:t>Formation/usage</a:t>
            </a:r>
          </a:p>
          <a:p>
            <a:pPr indent="-682625">
              <a:lnSpc>
                <a:spcPct val="80000"/>
              </a:lnSpc>
              <a:buClr>
                <a:srgbClr val="C45D08"/>
              </a:buClr>
              <a:buSzTx/>
              <a:buFont typeface="Arial" charset="0"/>
              <a:buAutoNum type="arabicPeriod"/>
            </a:pPr>
            <a:r>
              <a:rPr lang="fr-FR" altLang="fr-FR" dirty="0">
                <a:solidFill>
                  <a:schemeClr val="tx1">
                    <a:lumMod val="95000"/>
                    <a:lumOff val="5000"/>
                  </a:schemeClr>
                </a:solidFill>
              </a:rPr>
              <a:t>Données produites par la recherche</a:t>
            </a:r>
          </a:p>
          <a:p>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260648"/>
            <a:ext cx="4392488" cy="10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539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056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a:xfrm>
            <a:off x="1259680" y="6553200"/>
            <a:ext cx="7162800" cy="45719"/>
          </a:xfrm>
        </p:spPr>
        <p:txBody>
          <a:bodyPr>
            <a:normAutofit fontScale="25000" lnSpcReduction="20000"/>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249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23" y="260648"/>
            <a:ext cx="9187138" cy="6433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19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0648"/>
            <a:ext cx="9136799" cy="632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603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en-US"/>
          </a:p>
        </p:txBody>
      </p:sp>
      <p:sp>
        <p:nvSpPr>
          <p:cNvPr id="2" name="Titre 1"/>
          <p:cNvSpPr>
            <a:spLocks noGrp="1"/>
          </p:cNvSpPr>
          <p:nvPr>
            <p:ph type="title"/>
          </p:nvPr>
        </p:nvSpPr>
        <p:spPr/>
        <p:txBody>
          <a:bodyPr/>
          <a:lstStyle/>
          <a:p>
            <a:endParaRPr lang="fr-F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3" y="27856"/>
            <a:ext cx="9104076" cy="662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718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175784"/>
            <a:ext cx="9108505" cy="66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479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6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31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a:xfrm>
            <a:off x="1259680" y="6553200"/>
            <a:ext cx="7162800" cy="45719"/>
          </a:xfrm>
        </p:spPr>
        <p:txBody>
          <a:bodyPr>
            <a:normAutofit fontScale="25000" lnSpcReduction="20000"/>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39275"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40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7" y="873066"/>
            <a:ext cx="5803740" cy="539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179512" y="274638"/>
            <a:ext cx="8507288" cy="598428"/>
          </a:xfrm>
        </p:spPr>
        <p:txBody>
          <a:bodyPr>
            <a:normAutofit fontScale="90000"/>
          </a:bodyPr>
          <a:lstStyle/>
          <a:p>
            <a:pPr algn="l"/>
            <a:r>
              <a:rPr lang="fr-FR" sz="3600" b="1" dirty="0" smtClean="0">
                <a:solidFill>
                  <a:schemeClr val="accent6">
                    <a:lumMod val="75000"/>
                  </a:schemeClr>
                </a:solidFill>
              </a:rPr>
              <a:t>RAYONNEMENT</a:t>
            </a:r>
            <a:endParaRPr lang="fr-FR" sz="3600" dirty="0"/>
          </a:p>
        </p:txBody>
      </p:sp>
      <p:sp>
        <p:nvSpPr>
          <p:cNvPr id="3" name="ZoneTexte 2"/>
          <p:cNvSpPr txBox="1"/>
          <p:nvPr/>
        </p:nvSpPr>
        <p:spPr>
          <a:xfrm>
            <a:off x="179512" y="2132856"/>
            <a:ext cx="2952328" cy="461665"/>
          </a:xfrm>
          <a:prstGeom prst="rect">
            <a:avLst/>
          </a:prstGeom>
          <a:noFill/>
        </p:spPr>
        <p:txBody>
          <a:bodyPr wrap="square" rtlCol="0">
            <a:spAutoFit/>
          </a:bodyPr>
          <a:lstStyle/>
          <a:p>
            <a:r>
              <a:rPr lang="fr-FR" sz="2400" dirty="0" smtClean="0"/>
              <a:t>91 portails référencés</a:t>
            </a:r>
            <a:endParaRPr lang="fr-FR" sz="2400" dirty="0"/>
          </a:p>
        </p:txBody>
      </p:sp>
      <p:sp>
        <p:nvSpPr>
          <p:cNvPr id="4" name="Rectangle à coins arrondis 3"/>
          <p:cNvSpPr/>
          <p:nvPr/>
        </p:nvSpPr>
        <p:spPr>
          <a:xfrm>
            <a:off x="179512" y="2132856"/>
            <a:ext cx="2952328" cy="461665"/>
          </a:xfrm>
          <a:prstGeom prst="roundRect">
            <a:avLst/>
          </a:prstGeom>
          <a:solidFill>
            <a:schemeClr val="bg2">
              <a:lumMod val="90000"/>
            </a:schemeClr>
          </a:solidFill>
          <a:ln>
            <a:solidFill>
              <a:srgbClr val="F18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lumMod val="75000"/>
                    <a:lumOff val="25000"/>
                  </a:schemeClr>
                </a:solidFill>
              </a:rPr>
              <a:t>91 portails référencés</a:t>
            </a:r>
            <a:endParaRPr lang="fr-FR" sz="2000" b="1" dirty="0">
              <a:solidFill>
                <a:schemeClr val="tx1">
                  <a:lumMod val="75000"/>
                  <a:lumOff val="25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286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66726"/>
            <a:ext cx="9036496" cy="535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68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fontScale="77500" lnSpcReduction="20000"/>
          </a:bodyPr>
          <a:lstStyle/>
          <a:p>
            <a:pPr marL="457200" lvl="1" indent="0">
              <a:buNone/>
            </a:pPr>
            <a:r>
              <a:rPr lang="fr-FR" sz="2600" dirty="0" smtClean="0"/>
              <a:t>Le  2 avril 2013 </a:t>
            </a:r>
            <a:r>
              <a:rPr lang="fr-FR" sz="2600" dirty="0">
                <a:solidFill>
                  <a:schemeClr val="accent6">
                    <a:lumMod val="75000"/>
                  </a:schemeClr>
                </a:solidFill>
              </a:rPr>
              <a:t>la convention de partenariat en faveur des archives ouvertes et de la plate-forme mutualisée H</a:t>
            </a:r>
            <a:r>
              <a:rPr lang="fr-FR" sz="2600" dirty="0">
                <a:solidFill>
                  <a:srgbClr val="C45D08"/>
                </a:solidFill>
              </a:rPr>
              <a:t>AL </a:t>
            </a:r>
            <a:r>
              <a:rPr lang="fr-FR" sz="2600" dirty="0"/>
              <a:t>a été signée à l’Académie des Sciences</a:t>
            </a:r>
            <a:r>
              <a:rPr lang="fr-FR" sz="2600" dirty="0" smtClean="0"/>
              <a:t>.</a:t>
            </a:r>
          </a:p>
          <a:p>
            <a:pPr marL="457200" lvl="1" indent="0">
              <a:buNone/>
            </a:pPr>
            <a:endParaRPr lang="fr-FR" sz="2600" dirty="0" smtClean="0"/>
          </a:p>
          <a:p>
            <a:pPr lvl="1">
              <a:buClr>
                <a:schemeClr val="accent6">
                  <a:lumMod val="75000"/>
                </a:schemeClr>
              </a:buClr>
              <a:buFont typeface="Arial" panose="020B0604020202020204" pitchFamily="34" charset="0"/>
              <a:buChar char="•"/>
            </a:pPr>
            <a:r>
              <a:rPr lang="fr-FR" sz="2600" dirty="0" smtClean="0"/>
              <a:t>Les signataires :</a:t>
            </a:r>
          </a:p>
          <a:p>
            <a:pPr lvl="1">
              <a:buClr>
                <a:schemeClr val="accent6">
                  <a:lumMod val="75000"/>
                </a:schemeClr>
              </a:buClr>
              <a:buFont typeface="Courier New" pitchFamily="49" charset="0"/>
              <a:buChar char="o"/>
            </a:pPr>
            <a:r>
              <a:rPr lang="fr-FR" sz="2600" dirty="0"/>
              <a:t>L’Agence de Mutualisation des Universités et Etablissements (AMUE), </a:t>
            </a:r>
            <a:endParaRPr lang="fr-FR" sz="2600" dirty="0" smtClean="0"/>
          </a:p>
          <a:p>
            <a:pPr lvl="1">
              <a:buClr>
                <a:schemeClr val="accent6">
                  <a:lumMod val="75000"/>
                </a:schemeClr>
              </a:buClr>
              <a:buFont typeface="Courier New" pitchFamily="49" charset="0"/>
              <a:buChar char="o"/>
            </a:pPr>
            <a:r>
              <a:rPr lang="fr-FR" sz="2600" dirty="0" smtClean="0"/>
              <a:t>La </a:t>
            </a:r>
            <a:r>
              <a:rPr lang="fr-FR" sz="2600" dirty="0"/>
              <a:t>Conférence des Présidents d’Université (CPU), </a:t>
            </a:r>
            <a:endParaRPr lang="fr-FR" sz="2600" dirty="0" smtClean="0"/>
          </a:p>
          <a:p>
            <a:pPr lvl="1">
              <a:buClr>
                <a:schemeClr val="accent6">
                  <a:lumMod val="75000"/>
                </a:schemeClr>
              </a:buClr>
              <a:buFont typeface="Courier New" pitchFamily="49" charset="0"/>
              <a:buChar char="o"/>
            </a:pPr>
            <a:r>
              <a:rPr lang="fr-FR" sz="2600" dirty="0"/>
              <a:t>L</a:t>
            </a:r>
            <a:r>
              <a:rPr lang="fr-FR" sz="2600" dirty="0" smtClean="0"/>
              <a:t>a</a:t>
            </a:r>
            <a:r>
              <a:rPr lang="fr-FR" sz="2600" b="1" dirty="0" smtClean="0"/>
              <a:t> </a:t>
            </a:r>
            <a:r>
              <a:rPr lang="fr-FR" sz="2600" dirty="0"/>
              <a:t>Conférence des Grandes Ecoles (CGE) </a:t>
            </a:r>
          </a:p>
          <a:p>
            <a:pPr lvl="1">
              <a:buClr>
                <a:schemeClr val="accent6">
                  <a:lumMod val="75000"/>
                </a:schemeClr>
              </a:buClr>
              <a:buFont typeface="Courier New" pitchFamily="49" charset="0"/>
              <a:buChar char="o"/>
            </a:pPr>
            <a:r>
              <a:rPr lang="fr-FR" sz="2600" dirty="0" smtClean="0"/>
              <a:t>22 </a:t>
            </a:r>
            <a:r>
              <a:rPr lang="fr-FR" sz="2600" dirty="0"/>
              <a:t>établissements </a:t>
            </a:r>
            <a:r>
              <a:rPr lang="fr-FR" sz="2600" dirty="0" smtClean="0"/>
              <a:t>de recherche</a:t>
            </a:r>
          </a:p>
          <a:p>
            <a:pPr marL="857250" lvl="2" indent="0">
              <a:buNone/>
            </a:pPr>
            <a:r>
              <a:rPr lang="fr-FR" sz="2600" dirty="0"/>
              <a:t>l’ANDRA, l’ANR, la BNF, Le BRGM, la CDEFI, le CEA, le CEE , le CIRAD, le CNRS, le CSTB, l’IFPEN, l’IFFSTAR, l’INED, l’INERIS, l’INRA, l’INRIA, l’INSERM, l’INVS, </a:t>
            </a:r>
            <a:r>
              <a:rPr lang="fr-FR" sz="2600" dirty="0" smtClean="0"/>
              <a:t>l’IRD, </a:t>
            </a:r>
            <a:r>
              <a:rPr lang="fr-FR" sz="2600" dirty="0"/>
              <a:t>l’IRSN, l’IRSTEA et l’Institut Pasteur</a:t>
            </a:r>
            <a:r>
              <a:rPr lang="fr-FR" sz="2600" dirty="0" smtClean="0"/>
              <a:t>.</a:t>
            </a:r>
          </a:p>
          <a:p>
            <a:pPr marL="857250" lvl="2" indent="0">
              <a:buNone/>
            </a:pPr>
            <a:endParaRPr lang="fr-FR" dirty="0" smtClean="0"/>
          </a:p>
          <a:p>
            <a:pPr marL="457200" lvl="1" indent="0">
              <a:buNone/>
            </a:pPr>
            <a:endParaRPr lang="fr-FR" sz="2300" dirty="0" smtClean="0"/>
          </a:p>
          <a:p>
            <a:pPr marL="457200" lvl="1" indent="0">
              <a:buNone/>
            </a:pPr>
            <a:r>
              <a:rPr lang="fr-FR" sz="2300" dirty="0" smtClean="0"/>
              <a:t>En référence aux recommandations de la Commission européenne du 07/07/12 et de la position de la France exprimée par Mme </a:t>
            </a:r>
            <a:r>
              <a:rPr lang="fr-FR" sz="2300" dirty="0" err="1" smtClean="0"/>
              <a:t>Fiorasso</a:t>
            </a:r>
            <a:r>
              <a:rPr lang="fr-FR" sz="2300" dirty="0" smtClean="0"/>
              <a:t> le 24/01/2013 sur l’open </a:t>
            </a:r>
            <a:r>
              <a:rPr lang="fr-FR" sz="2300" dirty="0" err="1" smtClean="0"/>
              <a:t>access</a:t>
            </a:r>
            <a:r>
              <a:rPr lang="fr-FR" sz="2300" dirty="0" smtClean="0"/>
              <a:t> pour la recherche.</a:t>
            </a:r>
            <a:r>
              <a:rPr lang="fr-FR" sz="2300" i="1" dirty="0"/>
              <a:t> </a:t>
            </a:r>
            <a:br>
              <a:rPr lang="fr-FR" sz="2300" i="1" dirty="0"/>
            </a:br>
            <a:r>
              <a:rPr lang="fr-FR" sz="2300" i="1" dirty="0"/>
              <a:t>http://www.enseignementsup-recherche.gouv.fr/cid71277/partenariat-en-faveur-des-archives-ouvertes-plateforme-mutualisee-hal.html</a:t>
            </a:r>
            <a:endParaRPr lang="fr-FR" sz="23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1933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4638"/>
            <a:ext cx="8280920" cy="706090"/>
          </a:xfrm>
        </p:spPr>
        <p:txBody>
          <a:bodyPr>
            <a:normAutofit/>
          </a:bodyPr>
          <a:lstStyle/>
          <a:p>
            <a:r>
              <a:rPr lang="fr-FR" sz="3600" b="1" dirty="0">
                <a:solidFill>
                  <a:srgbClr val="F18105"/>
                </a:solidFill>
              </a:rPr>
              <a:t>Les archives ouvertes pour le chercheur</a:t>
            </a:r>
          </a:p>
        </p:txBody>
      </p:sp>
      <p:sp>
        <p:nvSpPr>
          <p:cNvPr id="3" name="Espace réservé du contenu 2"/>
          <p:cNvSpPr>
            <a:spLocks noGrp="1"/>
          </p:cNvSpPr>
          <p:nvPr>
            <p:ph idx="1"/>
          </p:nvPr>
        </p:nvSpPr>
        <p:spPr>
          <a:xfrm>
            <a:off x="971600" y="1268760"/>
            <a:ext cx="7920880" cy="4738531"/>
          </a:xfrm>
        </p:spPr>
        <p:txBody>
          <a:bodyPr>
            <a:normAutofit fontScale="92500" lnSpcReduction="20000"/>
          </a:bodyPr>
          <a:lstStyle/>
          <a:p>
            <a:pPr>
              <a:lnSpc>
                <a:spcPct val="90000"/>
              </a:lnSpc>
              <a:buClr>
                <a:srgbClr val="FB8605"/>
              </a:buClr>
              <a:buFont typeface="Wingdings 2" panose="05020102010507070707" pitchFamily="18" charset="2"/>
              <a:buChar char=""/>
            </a:pPr>
            <a:r>
              <a:rPr lang="en-GB" dirty="0">
                <a:solidFill>
                  <a:schemeClr val="tx1">
                    <a:lumMod val="85000"/>
                    <a:lumOff val="15000"/>
                  </a:schemeClr>
                </a:solidFill>
              </a:rPr>
              <a:t>Large distribution des publications </a:t>
            </a:r>
            <a:r>
              <a:rPr lang="en-GB" dirty="0" smtClean="0">
                <a:solidFill>
                  <a:schemeClr val="tx1">
                    <a:lumMod val="85000"/>
                    <a:lumOff val="15000"/>
                  </a:schemeClr>
                </a:solidFill>
              </a:rPr>
              <a:t>(</a:t>
            </a:r>
            <a:r>
              <a:rPr lang="en-GB" dirty="0" err="1" smtClean="0">
                <a:solidFill>
                  <a:schemeClr val="tx1">
                    <a:lumMod val="85000"/>
                    <a:lumOff val="15000"/>
                  </a:schemeClr>
                </a:solidFill>
              </a:rPr>
              <a:t>publiées</a:t>
            </a:r>
            <a:r>
              <a:rPr lang="en-GB" dirty="0" smtClean="0">
                <a:solidFill>
                  <a:schemeClr val="tx1">
                    <a:lumMod val="85000"/>
                    <a:lumOff val="15000"/>
                  </a:schemeClr>
                </a:solidFill>
              </a:rPr>
              <a:t> </a:t>
            </a:r>
            <a:r>
              <a:rPr lang="en-GB" dirty="0" err="1" smtClean="0">
                <a:solidFill>
                  <a:schemeClr val="tx1">
                    <a:lumMod val="85000"/>
                    <a:lumOff val="15000"/>
                  </a:schemeClr>
                </a:solidFill>
              </a:rPr>
              <a:t>ou</a:t>
            </a:r>
            <a:r>
              <a:rPr lang="en-GB" dirty="0" smtClean="0">
                <a:solidFill>
                  <a:schemeClr val="tx1">
                    <a:lumMod val="85000"/>
                    <a:lumOff val="15000"/>
                  </a:schemeClr>
                </a:solidFill>
              </a:rPr>
              <a:t> non)</a:t>
            </a:r>
            <a:endParaRPr lang="en-GB" dirty="0">
              <a:solidFill>
                <a:schemeClr val="tx1">
                  <a:lumMod val="85000"/>
                  <a:lumOff val="15000"/>
                </a:schemeClr>
              </a:solidFill>
            </a:endParaRPr>
          </a:p>
          <a:p>
            <a:pPr lvl="1">
              <a:lnSpc>
                <a:spcPct val="90000"/>
              </a:lnSpc>
              <a:buClr>
                <a:schemeClr val="bg1">
                  <a:lumMod val="50000"/>
                </a:schemeClr>
              </a:buClr>
              <a:buFont typeface="Wingdings" panose="05000000000000000000" pitchFamily="2" charset="2"/>
              <a:buChar char="ü"/>
            </a:pPr>
            <a:r>
              <a:rPr lang="en-GB" dirty="0">
                <a:solidFill>
                  <a:schemeClr val="tx1">
                    <a:lumMod val="85000"/>
                    <a:lumOff val="15000"/>
                  </a:schemeClr>
                </a:solidFill>
              </a:rPr>
              <a:t>Les publications </a:t>
            </a:r>
            <a:r>
              <a:rPr lang="en-GB" dirty="0" err="1">
                <a:solidFill>
                  <a:schemeClr val="tx1">
                    <a:lumMod val="85000"/>
                    <a:lumOff val="15000"/>
                  </a:schemeClr>
                </a:solidFill>
              </a:rPr>
              <a:t>sont</a:t>
            </a:r>
            <a:r>
              <a:rPr lang="en-GB" dirty="0">
                <a:solidFill>
                  <a:schemeClr val="tx1">
                    <a:lumMod val="85000"/>
                    <a:lumOff val="15000"/>
                  </a:schemeClr>
                </a:solidFill>
              </a:rPr>
              <a:t> </a:t>
            </a:r>
            <a:r>
              <a:rPr lang="en-GB" dirty="0" err="1">
                <a:solidFill>
                  <a:schemeClr val="tx1">
                    <a:lumMod val="85000"/>
                    <a:lumOff val="15000"/>
                  </a:schemeClr>
                </a:solidFill>
              </a:rPr>
              <a:t>davantage</a:t>
            </a:r>
            <a:r>
              <a:rPr lang="en-GB" dirty="0">
                <a:solidFill>
                  <a:schemeClr val="tx1">
                    <a:lumMod val="85000"/>
                    <a:lumOff val="15000"/>
                  </a:schemeClr>
                </a:solidFill>
              </a:rPr>
              <a:t> </a:t>
            </a:r>
            <a:r>
              <a:rPr lang="en-GB" dirty="0" err="1">
                <a:solidFill>
                  <a:schemeClr val="tx1">
                    <a:lumMod val="85000"/>
                    <a:lumOff val="15000"/>
                  </a:schemeClr>
                </a:solidFill>
              </a:rPr>
              <a:t>visibles</a:t>
            </a:r>
            <a:endParaRPr lang="en-GB" dirty="0">
              <a:solidFill>
                <a:schemeClr val="tx1">
                  <a:lumMod val="85000"/>
                  <a:lumOff val="15000"/>
                </a:schemeClr>
              </a:solidFill>
            </a:endParaRPr>
          </a:p>
          <a:p>
            <a:pPr lvl="1">
              <a:lnSpc>
                <a:spcPct val="90000"/>
              </a:lnSpc>
              <a:buClr>
                <a:schemeClr val="bg1">
                  <a:lumMod val="50000"/>
                </a:schemeClr>
              </a:buClr>
              <a:buFont typeface="Wingdings" panose="05000000000000000000" pitchFamily="2" charset="2"/>
              <a:buChar char="ü"/>
            </a:pPr>
            <a:r>
              <a:rPr lang="en-GB" dirty="0">
                <a:solidFill>
                  <a:schemeClr val="tx1">
                    <a:lumMod val="85000"/>
                    <a:lumOff val="15000"/>
                  </a:schemeClr>
                </a:solidFill>
              </a:rPr>
              <a:t>Les publications </a:t>
            </a:r>
            <a:r>
              <a:rPr lang="en-GB" dirty="0" err="1">
                <a:solidFill>
                  <a:schemeClr val="tx1">
                    <a:lumMod val="85000"/>
                    <a:lumOff val="15000"/>
                  </a:schemeClr>
                </a:solidFill>
              </a:rPr>
              <a:t>sont</a:t>
            </a:r>
            <a:r>
              <a:rPr lang="en-GB" dirty="0">
                <a:solidFill>
                  <a:schemeClr val="tx1">
                    <a:lumMod val="85000"/>
                    <a:lumOff val="15000"/>
                  </a:schemeClr>
                </a:solidFill>
              </a:rPr>
              <a:t> </a:t>
            </a:r>
            <a:r>
              <a:rPr lang="en-GB" dirty="0" err="1">
                <a:solidFill>
                  <a:schemeClr val="tx1">
                    <a:lumMod val="85000"/>
                    <a:lumOff val="15000"/>
                  </a:schemeClr>
                </a:solidFill>
              </a:rPr>
              <a:t>davantage</a:t>
            </a:r>
            <a:r>
              <a:rPr lang="en-GB" dirty="0">
                <a:solidFill>
                  <a:schemeClr val="tx1">
                    <a:lumMod val="85000"/>
                    <a:lumOff val="15000"/>
                  </a:schemeClr>
                </a:solidFill>
              </a:rPr>
              <a:t> </a:t>
            </a:r>
            <a:r>
              <a:rPr lang="en-GB" dirty="0" err="1">
                <a:solidFill>
                  <a:schemeClr val="tx1">
                    <a:lumMod val="85000"/>
                    <a:lumOff val="15000"/>
                  </a:schemeClr>
                </a:solidFill>
              </a:rPr>
              <a:t>citées</a:t>
            </a:r>
            <a:endParaRPr lang="en-GB" dirty="0">
              <a:solidFill>
                <a:schemeClr val="tx1">
                  <a:lumMod val="85000"/>
                  <a:lumOff val="15000"/>
                </a:schemeClr>
              </a:solidFill>
            </a:endParaRPr>
          </a:p>
          <a:p>
            <a:pPr>
              <a:lnSpc>
                <a:spcPct val="90000"/>
              </a:lnSpc>
              <a:buClr>
                <a:srgbClr val="FB8605"/>
              </a:buClr>
              <a:buFont typeface="Wingdings 2" panose="05020102010507070707" pitchFamily="18" charset="2"/>
              <a:buChar char=""/>
            </a:pPr>
            <a:r>
              <a:rPr lang="en-GB" dirty="0">
                <a:solidFill>
                  <a:schemeClr val="tx1">
                    <a:lumMod val="85000"/>
                    <a:lumOff val="15000"/>
                  </a:schemeClr>
                </a:solidFill>
              </a:rPr>
              <a:t>La </a:t>
            </a:r>
            <a:r>
              <a:rPr lang="en-GB" dirty="0" err="1">
                <a:solidFill>
                  <a:schemeClr val="tx1">
                    <a:lumMod val="85000"/>
                    <a:lumOff val="15000"/>
                  </a:schemeClr>
                </a:solidFill>
              </a:rPr>
              <a:t>dissémination</a:t>
            </a:r>
            <a:r>
              <a:rPr lang="en-GB" dirty="0">
                <a:solidFill>
                  <a:schemeClr val="tx1">
                    <a:lumMod val="85000"/>
                    <a:lumOff val="15000"/>
                  </a:schemeClr>
                </a:solidFill>
              </a:rPr>
              <a:t> de la publication </a:t>
            </a:r>
            <a:r>
              <a:rPr lang="en-GB" dirty="0" err="1">
                <a:solidFill>
                  <a:schemeClr val="tx1">
                    <a:lumMod val="85000"/>
                    <a:lumOff val="15000"/>
                  </a:schemeClr>
                </a:solidFill>
              </a:rPr>
              <a:t>est</a:t>
            </a:r>
            <a:r>
              <a:rPr lang="en-GB" dirty="0">
                <a:solidFill>
                  <a:schemeClr val="tx1">
                    <a:lumMod val="85000"/>
                    <a:lumOff val="15000"/>
                  </a:schemeClr>
                </a:solidFill>
              </a:rPr>
              <a:t> </a:t>
            </a:r>
            <a:r>
              <a:rPr lang="en-GB" dirty="0" err="1">
                <a:solidFill>
                  <a:schemeClr val="tx1">
                    <a:lumMod val="85000"/>
                    <a:lumOff val="15000"/>
                  </a:schemeClr>
                </a:solidFill>
              </a:rPr>
              <a:t>rapide</a:t>
            </a:r>
            <a:r>
              <a:rPr lang="en-GB" dirty="0">
                <a:solidFill>
                  <a:schemeClr val="tx1">
                    <a:lumMod val="85000"/>
                    <a:lumOff val="15000"/>
                  </a:schemeClr>
                </a:solidFill>
              </a:rPr>
              <a:t> et </a:t>
            </a:r>
            <a:r>
              <a:rPr lang="en-GB" dirty="0" err="1">
                <a:solidFill>
                  <a:schemeClr val="tx1">
                    <a:lumMod val="85000"/>
                    <a:lumOff val="15000"/>
                  </a:schemeClr>
                </a:solidFill>
              </a:rPr>
              <a:t>immédiate</a:t>
            </a:r>
            <a:endParaRPr lang="en-GB" dirty="0">
              <a:solidFill>
                <a:schemeClr val="tx1">
                  <a:lumMod val="85000"/>
                  <a:lumOff val="15000"/>
                </a:schemeClr>
              </a:solidFill>
            </a:endParaRPr>
          </a:p>
          <a:p>
            <a:pPr lvl="1">
              <a:lnSpc>
                <a:spcPct val="90000"/>
              </a:lnSpc>
              <a:buClr>
                <a:schemeClr val="bg1">
                  <a:lumMod val="50000"/>
                </a:schemeClr>
              </a:buClr>
              <a:buFont typeface="Wingdings" panose="05000000000000000000" pitchFamily="2" charset="2"/>
              <a:buChar char="ü"/>
            </a:pPr>
            <a:r>
              <a:rPr lang="en-GB" dirty="0">
                <a:solidFill>
                  <a:schemeClr val="tx1">
                    <a:lumMod val="85000"/>
                    <a:lumOff val="15000"/>
                  </a:schemeClr>
                </a:solidFill>
              </a:rPr>
              <a:t>Les </a:t>
            </a:r>
            <a:r>
              <a:rPr lang="en-GB" dirty="0" err="1">
                <a:solidFill>
                  <a:schemeClr val="tx1">
                    <a:lumMod val="85000"/>
                    <a:lumOff val="15000"/>
                  </a:schemeClr>
                </a:solidFill>
              </a:rPr>
              <a:t>résultats</a:t>
            </a:r>
            <a:r>
              <a:rPr lang="en-GB" dirty="0">
                <a:solidFill>
                  <a:schemeClr val="tx1">
                    <a:lumMod val="85000"/>
                    <a:lumOff val="15000"/>
                  </a:schemeClr>
                </a:solidFill>
              </a:rPr>
              <a:t> de </a:t>
            </a:r>
            <a:r>
              <a:rPr lang="en-GB" dirty="0" err="1">
                <a:solidFill>
                  <a:schemeClr val="tx1">
                    <a:lumMod val="85000"/>
                    <a:lumOff val="15000"/>
                  </a:schemeClr>
                </a:solidFill>
              </a:rPr>
              <a:t>recherche</a:t>
            </a:r>
            <a:r>
              <a:rPr lang="en-GB" dirty="0">
                <a:solidFill>
                  <a:schemeClr val="tx1">
                    <a:lumMod val="85000"/>
                    <a:lumOff val="15000"/>
                  </a:schemeClr>
                </a:solidFill>
              </a:rPr>
              <a:t> </a:t>
            </a:r>
            <a:r>
              <a:rPr lang="en-GB" dirty="0" err="1">
                <a:solidFill>
                  <a:schemeClr val="tx1">
                    <a:lumMod val="85000"/>
                    <a:lumOff val="15000"/>
                  </a:schemeClr>
                </a:solidFill>
              </a:rPr>
              <a:t>sont</a:t>
            </a:r>
            <a:r>
              <a:rPr lang="en-GB" dirty="0">
                <a:solidFill>
                  <a:schemeClr val="tx1">
                    <a:lumMod val="85000"/>
                    <a:lumOff val="15000"/>
                  </a:schemeClr>
                </a:solidFill>
              </a:rPr>
              <a:t> </a:t>
            </a:r>
            <a:r>
              <a:rPr lang="en-GB" dirty="0" err="1">
                <a:solidFill>
                  <a:schemeClr val="tx1">
                    <a:lumMod val="85000"/>
                    <a:lumOff val="15000"/>
                  </a:schemeClr>
                </a:solidFill>
              </a:rPr>
              <a:t>immédiatement</a:t>
            </a:r>
            <a:r>
              <a:rPr lang="en-GB" dirty="0">
                <a:solidFill>
                  <a:schemeClr val="tx1">
                    <a:lumMod val="85000"/>
                    <a:lumOff val="15000"/>
                  </a:schemeClr>
                </a:solidFill>
              </a:rPr>
              <a:t> </a:t>
            </a:r>
            <a:r>
              <a:rPr lang="en-GB" dirty="0" err="1">
                <a:solidFill>
                  <a:schemeClr val="tx1">
                    <a:lumMod val="85000"/>
                    <a:lumOff val="15000"/>
                  </a:schemeClr>
                </a:solidFill>
              </a:rPr>
              <a:t>datés</a:t>
            </a:r>
            <a:r>
              <a:rPr lang="en-GB" dirty="0">
                <a:solidFill>
                  <a:schemeClr val="tx1">
                    <a:lumMod val="85000"/>
                    <a:lumOff val="15000"/>
                  </a:schemeClr>
                </a:solidFill>
              </a:rPr>
              <a:t>, la </a:t>
            </a:r>
            <a:r>
              <a:rPr lang="en-GB" dirty="0" err="1">
                <a:solidFill>
                  <a:schemeClr val="tx1">
                    <a:lumMod val="85000"/>
                    <a:lumOff val="15000"/>
                  </a:schemeClr>
                </a:solidFill>
              </a:rPr>
              <a:t>paternité</a:t>
            </a:r>
            <a:r>
              <a:rPr lang="en-GB" dirty="0">
                <a:solidFill>
                  <a:schemeClr val="tx1">
                    <a:lumMod val="85000"/>
                    <a:lumOff val="15000"/>
                  </a:schemeClr>
                </a:solidFill>
              </a:rPr>
              <a:t> </a:t>
            </a:r>
            <a:r>
              <a:rPr lang="en-GB" dirty="0" err="1">
                <a:solidFill>
                  <a:schemeClr val="tx1">
                    <a:lumMod val="85000"/>
                    <a:lumOff val="15000"/>
                  </a:schemeClr>
                </a:solidFill>
              </a:rPr>
              <a:t>n’est</a:t>
            </a:r>
            <a:r>
              <a:rPr lang="en-GB" dirty="0">
                <a:solidFill>
                  <a:schemeClr val="tx1">
                    <a:lumMod val="85000"/>
                    <a:lumOff val="15000"/>
                  </a:schemeClr>
                </a:solidFill>
              </a:rPr>
              <a:t> pas contestable </a:t>
            </a:r>
          </a:p>
          <a:p>
            <a:pPr>
              <a:lnSpc>
                <a:spcPct val="90000"/>
              </a:lnSpc>
              <a:buClr>
                <a:srgbClr val="FB8605"/>
              </a:buClr>
              <a:buFont typeface="Wingdings 2" panose="05020102010507070707" pitchFamily="18" charset="2"/>
              <a:buChar char=""/>
            </a:pPr>
            <a:r>
              <a:rPr lang="en-GB" dirty="0" err="1">
                <a:solidFill>
                  <a:schemeClr val="tx1">
                    <a:lumMod val="85000"/>
                    <a:lumOff val="15000"/>
                  </a:schemeClr>
                </a:solidFill>
              </a:rPr>
              <a:t>L’accès</a:t>
            </a:r>
            <a:r>
              <a:rPr lang="en-GB" dirty="0">
                <a:solidFill>
                  <a:schemeClr val="tx1">
                    <a:lumMod val="85000"/>
                    <a:lumOff val="15000"/>
                  </a:schemeClr>
                </a:solidFill>
              </a:rPr>
              <a:t> </a:t>
            </a:r>
            <a:r>
              <a:rPr lang="en-GB" dirty="0" err="1">
                <a:solidFill>
                  <a:schemeClr val="tx1">
                    <a:lumMod val="85000"/>
                    <a:lumOff val="15000"/>
                  </a:schemeClr>
                </a:solidFill>
              </a:rPr>
              <a:t>est</a:t>
            </a:r>
            <a:r>
              <a:rPr lang="en-GB" dirty="0">
                <a:solidFill>
                  <a:schemeClr val="tx1">
                    <a:lumMod val="85000"/>
                    <a:lumOff val="15000"/>
                  </a:schemeClr>
                </a:solidFill>
              </a:rPr>
              <a:t> facile </a:t>
            </a:r>
          </a:p>
          <a:p>
            <a:pPr>
              <a:lnSpc>
                <a:spcPct val="90000"/>
              </a:lnSpc>
              <a:buClr>
                <a:srgbClr val="FB8605"/>
              </a:buClr>
              <a:buFont typeface="Wingdings 2" panose="05020102010507070707" pitchFamily="18" charset="2"/>
              <a:buChar char=""/>
            </a:pPr>
            <a:r>
              <a:rPr lang="en-GB" dirty="0" smtClean="0">
                <a:solidFill>
                  <a:schemeClr val="tx1">
                    <a:lumMod val="85000"/>
                    <a:lumOff val="15000"/>
                  </a:schemeClr>
                </a:solidFill>
              </a:rPr>
              <a:t>Des </a:t>
            </a:r>
            <a:r>
              <a:rPr lang="en-GB" dirty="0">
                <a:solidFill>
                  <a:schemeClr val="tx1">
                    <a:lumMod val="85000"/>
                    <a:lumOff val="15000"/>
                  </a:schemeClr>
                </a:solidFill>
              </a:rPr>
              <a:t>services à forte </a:t>
            </a:r>
            <a:r>
              <a:rPr lang="en-GB" dirty="0" err="1">
                <a:solidFill>
                  <a:schemeClr val="tx1">
                    <a:lumMod val="85000"/>
                    <a:lumOff val="15000"/>
                  </a:schemeClr>
                </a:solidFill>
              </a:rPr>
              <a:t>valeur</a:t>
            </a:r>
            <a:r>
              <a:rPr lang="en-GB" dirty="0">
                <a:solidFill>
                  <a:schemeClr val="tx1">
                    <a:lumMod val="85000"/>
                    <a:lumOff val="15000"/>
                  </a:schemeClr>
                </a:solidFill>
              </a:rPr>
              <a:t> </a:t>
            </a:r>
            <a:r>
              <a:rPr lang="en-GB" dirty="0" err="1">
                <a:solidFill>
                  <a:schemeClr val="tx1">
                    <a:lumMod val="85000"/>
                    <a:lumOff val="15000"/>
                  </a:schemeClr>
                </a:solidFill>
              </a:rPr>
              <a:t>ajoutée</a:t>
            </a:r>
            <a:endParaRPr lang="en-GB" dirty="0">
              <a:solidFill>
                <a:schemeClr val="tx1">
                  <a:lumMod val="85000"/>
                  <a:lumOff val="15000"/>
                </a:schemeClr>
              </a:solidFill>
            </a:endParaRPr>
          </a:p>
          <a:p>
            <a:pPr lvl="1">
              <a:lnSpc>
                <a:spcPct val="90000"/>
              </a:lnSpc>
              <a:buClr>
                <a:schemeClr val="bg1">
                  <a:lumMod val="50000"/>
                </a:schemeClr>
              </a:buClr>
              <a:buFont typeface="Wingdings" panose="05000000000000000000" pitchFamily="2" charset="2"/>
              <a:buChar char="ü"/>
            </a:pPr>
            <a:r>
              <a:rPr lang="en-GB" dirty="0" err="1">
                <a:solidFill>
                  <a:schemeClr val="tx1">
                    <a:lumMod val="85000"/>
                    <a:lumOff val="15000"/>
                  </a:schemeClr>
                </a:solidFill>
              </a:rPr>
              <a:t>Gestion</a:t>
            </a:r>
            <a:r>
              <a:rPr lang="en-GB" dirty="0">
                <a:solidFill>
                  <a:schemeClr val="tx1">
                    <a:lumMod val="85000"/>
                    <a:lumOff val="15000"/>
                  </a:schemeClr>
                </a:solidFill>
              </a:rPr>
              <a:t> des </a:t>
            </a:r>
            <a:r>
              <a:rPr lang="en-GB" dirty="0" err="1">
                <a:solidFill>
                  <a:schemeClr val="tx1">
                    <a:lumMod val="85000"/>
                    <a:lumOff val="15000"/>
                  </a:schemeClr>
                </a:solidFill>
              </a:rPr>
              <a:t>listes</a:t>
            </a:r>
            <a:r>
              <a:rPr lang="en-GB" dirty="0">
                <a:solidFill>
                  <a:schemeClr val="tx1">
                    <a:lumMod val="85000"/>
                    <a:lumOff val="15000"/>
                  </a:schemeClr>
                </a:solidFill>
              </a:rPr>
              <a:t> de </a:t>
            </a:r>
            <a:r>
              <a:rPr lang="en-GB" dirty="0" smtClean="0">
                <a:solidFill>
                  <a:schemeClr val="tx1">
                    <a:lumMod val="85000"/>
                    <a:lumOff val="15000"/>
                  </a:schemeClr>
                </a:solidFill>
              </a:rPr>
              <a:t>publications, CV </a:t>
            </a:r>
            <a:r>
              <a:rPr lang="en-GB" dirty="0" err="1" smtClean="0">
                <a:solidFill>
                  <a:schemeClr val="tx1">
                    <a:lumMod val="85000"/>
                    <a:lumOff val="15000"/>
                  </a:schemeClr>
                </a:solidFill>
              </a:rPr>
              <a:t>chercheur</a:t>
            </a:r>
            <a:r>
              <a:rPr lang="en-GB" dirty="0" smtClean="0">
                <a:solidFill>
                  <a:schemeClr val="tx1">
                    <a:lumMod val="85000"/>
                    <a:lumOff val="15000"/>
                  </a:schemeClr>
                </a:solidFill>
              </a:rPr>
              <a:t> </a:t>
            </a:r>
            <a:endParaRPr lang="en-GB" dirty="0">
              <a:solidFill>
                <a:schemeClr val="tx1">
                  <a:lumMod val="85000"/>
                  <a:lumOff val="15000"/>
                </a:schemeClr>
              </a:solidFill>
            </a:endParaRPr>
          </a:p>
          <a:p>
            <a:pPr lvl="1">
              <a:lnSpc>
                <a:spcPct val="90000"/>
              </a:lnSpc>
              <a:buClr>
                <a:schemeClr val="bg1">
                  <a:lumMod val="50000"/>
                </a:schemeClr>
              </a:buClr>
              <a:buFont typeface="Wingdings" panose="05000000000000000000" pitchFamily="2" charset="2"/>
              <a:buChar char="ü"/>
            </a:pPr>
            <a:r>
              <a:rPr lang="en-GB" dirty="0">
                <a:solidFill>
                  <a:schemeClr val="tx1">
                    <a:lumMod val="85000"/>
                    <a:lumOff val="15000"/>
                  </a:schemeClr>
                </a:solidFill>
              </a:rPr>
              <a:t>Alimentation des bases </a:t>
            </a:r>
            <a:r>
              <a:rPr lang="en-GB" dirty="0" err="1">
                <a:solidFill>
                  <a:schemeClr val="tx1">
                    <a:lumMod val="85000"/>
                    <a:lumOff val="15000"/>
                  </a:schemeClr>
                </a:solidFill>
              </a:rPr>
              <a:t>administratives</a:t>
            </a:r>
            <a:endParaRPr lang="en-GB" dirty="0">
              <a:solidFill>
                <a:schemeClr val="tx1">
                  <a:lumMod val="85000"/>
                  <a:lumOff val="15000"/>
                </a:schemeClr>
              </a:solidFill>
            </a:endParaRPr>
          </a:p>
          <a:p>
            <a:pPr lvl="1">
              <a:lnSpc>
                <a:spcPct val="90000"/>
              </a:lnSpc>
              <a:buClr>
                <a:schemeClr val="bg1">
                  <a:lumMod val="50000"/>
                </a:schemeClr>
              </a:buClr>
              <a:buFont typeface="Wingdings" panose="05000000000000000000" pitchFamily="2" charset="2"/>
              <a:buChar char="ü"/>
            </a:pPr>
            <a:r>
              <a:rPr lang="en-GB" dirty="0" err="1">
                <a:solidFill>
                  <a:schemeClr val="tx1">
                    <a:lumMod val="85000"/>
                    <a:lumOff val="15000"/>
                  </a:schemeClr>
                </a:solidFill>
              </a:rPr>
              <a:t>Épi-journaux</a:t>
            </a:r>
            <a:r>
              <a:rPr lang="en-GB" dirty="0">
                <a:solidFill>
                  <a:schemeClr val="tx1">
                    <a:lumMod val="85000"/>
                    <a:lumOff val="15000"/>
                  </a:schemeClr>
                </a:solidFill>
              </a:rPr>
              <a:t>, </a:t>
            </a:r>
            <a:r>
              <a:rPr lang="en-GB" dirty="0" smtClean="0">
                <a:solidFill>
                  <a:schemeClr val="tx1">
                    <a:lumMod val="85000"/>
                    <a:lumOff val="15000"/>
                  </a:schemeClr>
                </a:solidFill>
              </a:rPr>
              <a:t> </a:t>
            </a:r>
            <a:r>
              <a:rPr lang="en-GB" dirty="0" err="1" smtClean="0">
                <a:solidFill>
                  <a:schemeClr val="tx1">
                    <a:lumMod val="85000"/>
                    <a:lumOff val="15000"/>
                  </a:schemeClr>
                </a:solidFill>
              </a:rPr>
              <a:t>actes</a:t>
            </a:r>
            <a:r>
              <a:rPr lang="en-GB" dirty="0" smtClean="0">
                <a:solidFill>
                  <a:schemeClr val="tx1">
                    <a:lumMod val="85000"/>
                    <a:lumOff val="15000"/>
                  </a:schemeClr>
                </a:solidFill>
              </a:rPr>
              <a:t> </a:t>
            </a:r>
            <a:r>
              <a:rPr lang="en-GB" dirty="0">
                <a:solidFill>
                  <a:schemeClr val="tx1">
                    <a:lumMod val="85000"/>
                    <a:lumOff val="15000"/>
                  </a:schemeClr>
                </a:solidFill>
              </a:rPr>
              <a:t>de </a:t>
            </a:r>
            <a:r>
              <a:rPr lang="en-GB" dirty="0" err="1">
                <a:solidFill>
                  <a:schemeClr val="tx1">
                    <a:lumMod val="85000"/>
                    <a:lumOff val="15000"/>
                  </a:schemeClr>
                </a:solidFill>
              </a:rPr>
              <a:t>congrès</a:t>
            </a:r>
            <a:r>
              <a:rPr lang="en-GB" dirty="0">
                <a:solidFill>
                  <a:schemeClr val="tx1">
                    <a:lumMod val="85000"/>
                    <a:lumOff val="15000"/>
                  </a:schemeClr>
                </a:solidFill>
              </a:rPr>
              <a:t>, etc.</a:t>
            </a:r>
          </a:p>
          <a:p>
            <a:endParaRPr lang="fr-FR" dirty="0"/>
          </a:p>
        </p:txBody>
      </p:sp>
      <p:sp>
        <p:nvSpPr>
          <p:cNvPr id="4" name="Espace réservé du pied de page 3"/>
          <p:cNvSpPr>
            <a:spLocks noGrp="1"/>
          </p:cNvSpPr>
          <p:nvPr>
            <p:ph type="ftr" sz="quarter" idx="1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4632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124744"/>
            <a:ext cx="8064896" cy="5400600"/>
          </a:xfrm>
        </p:spPr>
        <p:txBody>
          <a:bodyPr>
            <a:normAutofit/>
          </a:bodyPr>
          <a:lstStyle/>
          <a:p>
            <a:pPr>
              <a:lnSpc>
                <a:spcPct val="90000"/>
              </a:lnSpc>
              <a:buClr>
                <a:schemeClr val="accent6">
                  <a:lumMod val="75000"/>
                </a:schemeClr>
              </a:buClr>
              <a:buSzPct val="100000"/>
            </a:pPr>
            <a:r>
              <a:rPr lang="fr-FR" sz="2000" dirty="0">
                <a:solidFill>
                  <a:schemeClr val="tx1">
                    <a:lumMod val="95000"/>
                    <a:lumOff val="5000"/>
                  </a:schemeClr>
                </a:solidFill>
              </a:rPr>
              <a:t>Garantir l’</a:t>
            </a:r>
            <a:r>
              <a:rPr lang="fr-FR" sz="2000" b="1" dirty="0">
                <a:solidFill>
                  <a:schemeClr val="tx1">
                    <a:lumMod val="95000"/>
                    <a:lumOff val="5000"/>
                  </a:schemeClr>
                </a:solidFill>
              </a:rPr>
              <a:t>accessibilité</a:t>
            </a:r>
            <a:r>
              <a:rPr lang="fr-FR" sz="2000" dirty="0">
                <a:solidFill>
                  <a:schemeClr val="tx1">
                    <a:lumMod val="95000"/>
                    <a:lumOff val="5000"/>
                  </a:schemeClr>
                </a:solidFill>
              </a:rPr>
              <a:t> au texte intégral</a:t>
            </a:r>
          </a:p>
          <a:p>
            <a:pPr>
              <a:lnSpc>
                <a:spcPct val="90000"/>
              </a:lnSpc>
              <a:buClr>
                <a:schemeClr val="accent6">
                  <a:lumMod val="75000"/>
                </a:schemeClr>
              </a:buClr>
              <a:buSzPct val="100000"/>
            </a:pPr>
            <a:r>
              <a:rPr lang="fr-FR" sz="2000" dirty="0">
                <a:solidFill>
                  <a:schemeClr val="tx1">
                    <a:lumMod val="95000"/>
                    <a:lumOff val="5000"/>
                  </a:schemeClr>
                </a:solidFill>
              </a:rPr>
              <a:t>Permettre l’indexation </a:t>
            </a:r>
            <a:r>
              <a:rPr lang="fr-FR" sz="2000" dirty="0" smtClean="0">
                <a:solidFill>
                  <a:schemeClr val="tx1">
                    <a:lumMod val="95000"/>
                    <a:lumOff val="5000"/>
                  </a:schemeClr>
                </a:solidFill>
              </a:rPr>
              <a:t>globale </a:t>
            </a:r>
            <a:r>
              <a:rPr lang="fr-FR" sz="2000" dirty="0">
                <a:solidFill>
                  <a:schemeClr val="tx1">
                    <a:lumMod val="95000"/>
                    <a:lumOff val="5000"/>
                  </a:schemeClr>
                </a:solidFill>
              </a:rPr>
              <a:t>du texte intégral contenu dans la base</a:t>
            </a:r>
          </a:p>
          <a:p>
            <a:pPr>
              <a:lnSpc>
                <a:spcPct val="90000"/>
              </a:lnSpc>
              <a:buClr>
                <a:schemeClr val="accent6">
                  <a:lumMod val="75000"/>
                </a:schemeClr>
              </a:buClr>
              <a:buSzPct val="100000"/>
            </a:pPr>
            <a:r>
              <a:rPr lang="fr-FR" sz="2000" dirty="0">
                <a:solidFill>
                  <a:schemeClr val="tx1">
                    <a:lumMod val="95000"/>
                    <a:lumOff val="5000"/>
                  </a:schemeClr>
                </a:solidFill>
              </a:rPr>
              <a:t>Préserver un </a:t>
            </a:r>
            <a:r>
              <a:rPr lang="fr-FR" sz="2000" b="1" dirty="0">
                <a:solidFill>
                  <a:schemeClr val="tx1">
                    <a:lumMod val="95000"/>
                    <a:lumOff val="5000"/>
                  </a:schemeClr>
                </a:solidFill>
              </a:rPr>
              <a:t>niveau scientifique </a:t>
            </a:r>
            <a:r>
              <a:rPr lang="fr-FR" sz="2000" dirty="0">
                <a:solidFill>
                  <a:schemeClr val="tx1">
                    <a:lumMod val="95000"/>
                    <a:lumOff val="5000"/>
                  </a:schemeClr>
                </a:solidFill>
              </a:rPr>
              <a:t>homogène et de qualité</a:t>
            </a:r>
          </a:p>
          <a:p>
            <a:pPr>
              <a:lnSpc>
                <a:spcPct val="90000"/>
              </a:lnSpc>
              <a:buClr>
                <a:schemeClr val="accent6">
                  <a:lumMod val="75000"/>
                </a:schemeClr>
              </a:buClr>
              <a:buSzPct val="100000"/>
            </a:pPr>
            <a:r>
              <a:rPr lang="fr-FR" sz="2000" dirty="0">
                <a:solidFill>
                  <a:schemeClr val="tx1">
                    <a:lumMod val="95000"/>
                    <a:lumOff val="5000"/>
                  </a:schemeClr>
                </a:solidFill>
              </a:rPr>
              <a:t>Offrir une meilleure </a:t>
            </a:r>
            <a:r>
              <a:rPr lang="fr-FR" sz="2000" b="1" dirty="0">
                <a:solidFill>
                  <a:schemeClr val="tx1">
                    <a:lumMod val="95000"/>
                    <a:lumOff val="5000"/>
                  </a:schemeClr>
                </a:solidFill>
              </a:rPr>
              <a:t>visibilité à l’international</a:t>
            </a:r>
          </a:p>
          <a:p>
            <a:pPr>
              <a:lnSpc>
                <a:spcPct val="90000"/>
              </a:lnSpc>
              <a:buClr>
                <a:schemeClr val="accent6">
                  <a:lumMod val="75000"/>
                </a:schemeClr>
              </a:buClr>
              <a:buSzPct val="100000"/>
            </a:pPr>
            <a:r>
              <a:rPr lang="fr-FR" sz="2000" b="1" dirty="0">
                <a:solidFill>
                  <a:schemeClr val="tx1">
                    <a:lumMod val="95000"/>
                    <a:lumOff val="5000"/>
                  </a:schemeClr>
                </a:solidFill>
              </a:rPr>
              <a:t>Interconnecte</a:t>
            </a:r>
            <a:r>
              <a:rPr lang="fr-FR" sz="2000" dirty="0">
                <a:solidFill>
                  <a:schemeClr val="tx1">
                    <a:lumMod val="95000"/>
                    <a:lumOff val="5000"/>
                  </a:schemeClr>
                </a:solidFill>
              </a:rPr>
              <a:t>r avec les bases mondiales de référence</a:t>
            </a:r>
          </a:p>
          <a:p>
            <a:pPr>
              <a:lnSpc>
                <a:spcPct val="90000"/>
              </a:lnSpc>
              <a:buClr>
                <a:schemeClr val="accent6">
                  <a:lumMod val="75000"/>
                </a:schemeClr>
              </a:buClr>
              <a:buSzPct val="100000"/>
            </a:pPr>
            <a:r>
              <a:rPr lang="fr-FR" sz="2000" dirty="0">
                <a:solidFill>
                  <a:schemeClr val="tx1">
                    <a:lumMod val="95000"/>
                    <a:lumOff val="5000"/>
                  </a:schemeClr>
                </a:solidFill>
              </a:rPr>
              <a:t>Fournir des </a:t>
            </a:r>
            <a:r>
              <a:rPr lang="fr-FR" sz="2000" b="1" dirty="0">
                <a:solidFill>
                  <a:schemeClr val="tx1">
                    <a:lumMod val="95000"/>
                    <a:lumOff val="5000"/>
                  </a:schemeClr>
                </a:solidFill>
              </a:rPr>
              <a:t>URL pérennes </a:t>
            </a:r>
            <a:r>
              <a:rPr lang="fr-FR" sz="2000" dirty="0">
                <a:solidFill>
                  <a:schemeClr val="tx1">
                    <a:lumMod val="95000"/>
                    <a:lumOff val="5000"/>
                  </a:schemeClr>
                </a:solidFill>
              </a:rPr>
              <a:t>et ainsi permettre la citation numérique </a:t>
            </a:r>
          </a:p>
          <a:p>
            <a:pPr>
              <a:lnSpc>
                <a:spcPct val="90000"/>
              </a:lnSpc>
              <a:buClr>
                <a:schemeClr val="accent6">
                  <a:lumMod val="75000"/>
                </a:schemeClr>
              </a:buClr>
              <a:buSzPct val="100000"/>
            </a:pPr>
            <a:r>
              <a:rPr lang="fr-FR" sz="2000" dirty="0">
                <a:solidFill>
                  <a:schemeClr val="tx1">
                    <a:lumMod val="95000"/>
                    <a:lumOff val="5000"/>
                  </a:schemeClr>
                </a:solidFill>
              </a:rPr>
              <a:t>« Horodater » les dépôts et ainsi </a:t>
            </a:r>
            <a:r>
              <a:rPr lang="fr-FR" sz="2000" b="1" dirty="0">
                <a:solidFill>
                  <a:schemeClr val="tx1">
                    <a:lumMod val="95000"/>
                    <a:lumOff val="5000"/>
                  </a:schemeClr>
                </a:solidFill>
              </a:rPr>
              <a:t>valider une antériorité </a:t>
            </a:r>
            <a:r>
              <a:rPr lang="fr-FR" sz="2000" dirty="0">
                <a:solidFill>
                  <a:schemeClr val="tx1">
                    <a:lumMod val="95000"/>
                    <a:lumOff val="5000"/>
                  </a:schemeClr>
                </a:solidFill>
              </a:rPr>
              <a:t>scientifique</a:t>
            </a:r>
          </a:p>
          <a:p>
            <a:pPr>
              <a:lnSpc>
                <a:spcPct val="90000"/>
              </a:lnSpc>
              <a:buClr>
                <a:schemeClr val="accent6">
                  <a:lumMod val="75000"/>
                </a:schemeClr>
              </a:buClr>
              <a:buSzPct val="100000"/>
            </a:pPr>
            <a:r>
              <a:rPr lang="fr-FR" sz="2000" b="1" dirty="0" smtClean="0">
                <a:solidFill>
                  <a:schemeClr val="tx1">
                    <a:lumMod val="95000"/>
                    <a:lumOff val="5000"/>
                  </a:schemeClr>
                </a:solidFill>
              </a:rPr>
              <a:t>Enrichir </a:t>
            </a:r>
            <a:r>
              <a:rPr lang="fr-FR" sz="2000" b="1" dirty="0">
                <a:solidFill>
                  <a:schemeClr val="tx1">
                    <a:lumMod val="95000"/>
                    <a:lumOff val="5000"/>
                  </a:schemeClr>
                </a:solidFill>
              </a:rPr>
              <a:t>automatiquement </a:t>
            </a:r>
            <a:r>
              <a:rPr lang="fr-FR" sz="2000" dirty="0">
                <a:solidFill>
                  <a:schemeClr val="tx1">
                    <a:lumMod val="95000"/>
                    <a:lumOff val="5000"/>
                  </a:schemeClr>
                </a:solidFill>
              </a:rPr>
              <a:t>les référentiels institutionnels</a:t>
            </a:r>
          </a:p>
          <a:p>
            <a:pPr>
              <a:lnSpc>
                <a:spcPct val="90000"/>
              </a:lnSpc>
              <a:buClr>
                <a:schemeClr val="accent6">
                  <a:lumMod val="75000"/>
                </a:schemeClr>
              </a:buClr>
              <a:buSzPct val="100000"/>
            </a:pPr>
            <a:r>
              <a:rPr lang="fr-FR" sz="2000" dirty="0">
                <a:solidFill>
                  <a:schemeClr val="tx1">
                    <a:lumMod val="95000"/>
                    <a:lumOff val="5000"/>
                  </a:schemeClr>
                </a:solidFill>
              </a:rPr>
              <a:t>Limiter la saisie des références à </a:t>
            </a:r>
            <a:r>
              <a:rPr lang="fr-FR" sz="2000" b="1" dirty="0">
                <a:solidFill>
                  <a:schemeClr val="tx1">
                    <a:lumMod val="95000"/>
                    <a:lumOff val="5000"/>
                  </a:schemeClr>
                </a:solidFill>
              </a:rPr>
              <a:t>un seul </a:t>
            </a:r>
            <a:r>
              <a:rPr lang="fr-FR" sz="2000" b="1" dirty="0" smtClean="0">
                <a:solidFill>
                  <a:schemeClr val="tx1">
                    <a:lumMod val="95000"/>
                    <a:lumOff val="5000"/>
                  </a:schemeClr>
                </a:solidFill>
              </a:rPr>
              <a:t>système</a:t>
            </a:r>
          </a:p>
          <a:p>
            <a:pPr>
              <a:lnSpc>
                <a:spcPct val="90000"/>
              </a:lnSpc>
              <a:buClr>
                <a:schemeClr val="accent6">
                  <a:lumMod val="75000"/>
                </a:schemeClr>
              </a:buClr>
              <a:buSzPct val="100000"/>
            </a:pPr>
            <a:r>
              <a:rPr lang="fr-FR" sz="2000" dirty="0" smtClean="0">
                <a:solidFill>
                  <a:schemeClr val="tx1">
                    <a:lumMod val="95000"/>
                    <a:lumOff val="5000"/>
                  </a:schemeClr>
                </a:solidFill>
              </a:rPr>
              <a:t>Offrir des </a:t>
            </a:r>
            <a:r>
              <a:rPr lang="fr-FR" sz="2000" b="1" dirty="0" smtClean="0">
                <a:solidFill>
                  <a:schemeClr val="tx1">
                    <a:lumMod val="95000"/>
                    <a:lumOff val="5000"/>
                  </a:schemeClr>
                </a:solidFill>
              </a:rPr>
              <a:t>services à valeur ajoutée </a:t>
            </a:r>
            <a:r>
              <a:rPr lang="fr-FR" sz="2000" dirty="0" smtClean="0">
                <a:solidFill>
                  <a:schemeClr val="tx1">
                    <a:lumMod val="95000"/>
                    <a:lumOff val="5000"/>
                  </a:schemeClr>
                </a:solidFill>
              </a:rPr>
              <a:t>aux </a:t>
            </a:r>
            <a:r>
              <a:rPr lang="fr-FR" sz="2000" b="1" dirty="0" smtClean="0">
                <a:solidFill>
                  <a:schemeClr val="tx1">
                    <a:lumMod val="95000"/>
                    <a:lumOff val="5000"/>
                  </a:schemeClr>
                </a:solidFill>
              </a:rPr>
              <a:t>chercheurs</a:t>
            </a:r>
            <a:r>
              <a:rPr lang="fr-FR" sz="2000" dirty="0" smtClean="0">
                <a:solidFill>
                  <a:schemeClr val="tx1">
                    <a:lumMod val="95000"/>
                    <a:lumOff val="5000"/>
                  </a:schemeClr>
                </a:solidFill>
              </a:rPr>
              <a:t> et aux </a:t>
            </a:r>
            <a:r>
              <a:rPr lang="fr-FR" sz="2000" b="1" dirty="0" smtClean="0">
                <a:solidFill>
                  <a:schemeClr val="tx1">
                    <a:lumMod val="95000"/>
                    <a:lumOff val="5000"/>
                  </a:schemeClr>
                </a:solidFill>
              </a:rPr>
              <a:t>institutions</a:t>
            </a:r>
            <a:r>
              <a:rPr lang="fr-FR" sz="2000" dirty="0" smtClean="0">
                <a:solidFill>
                  <a:schemeClr val="tx1">
                    <a:lumMod val="95000"/>
                    <a:lumOff val="5000"/>
                  </a:schemeClr>
                </a:solidFill>
              </a:rPr>
              <a:t> (liste publications, page chercheur, statistiques…)</a:t>
            </a:r>
            <a:endParaRPr lang="fr-FR" sz="2000" dirty="0">
              <a:solidFill>
                <a:schemeClr val="tx1">
                  <a:lumMod val="95000"/>
                  <a:lumOff val="5000"/>
                </a:schemeClr>
              </a:solidFill>
            </a:endParaRPr>
          </a:p>
          <a:p>
            <a:pPr>
              <a:lnSpc>
                <a:spcPct val="90000"/>
              </a:lnSpc>
              <a:buClr>
                <a:schemeClr val="accent6">
                  <a:lumMod val="75000"/>
                </a:schemeClr>
              </a:buClr>
              <a:buSzPct val="100000"/>
            </a:pPr>
            <a:r>
              <a:rPr lang="fr-FR" sz="2000" dirty="0">
                <a:solidFill>
                  <a:schemeClr val="tx1">
                    <a:lumMod val="95000"/>
                    <a:lumOff val="5000"/>
                  </a:schemeClr>
                </a:solidFill>
              </a:rPr>
              <a:t>Effectuer </a:t>
            </a:r>
            <a:r>
              <a:rPr lang="fr-FR" sz="2000" b="1" dirty="0">
                <a:solidFill>
                  <a:schemeClr val="tx1">
                    <a:lumMod val="95000"/>
                    <a:lumOff val="5000"/>
                  </a:schemeClr>
                </a:solidFill>
              </a:rPr>
              <a:t>l’archivage à long </a:t>
            </a:r>
            <a:r>
              <a:rPr lang="fr-FR" sz="2000" b="1" dirty="0" smtClean="0">
                <a:solidFill>
                  <a:schemeClr val="tx1">
                    <a:lumMod val="95000"/>
                    <a:lumOff val="5000"/>
                  </a:schemeClr>
                </a:solidFill>
              </a:rPr>
              <a:t>terme</a:t>
            </a:r>
          </a:p>
          <a:p>
            <a:pPr>
              <a:lnSpc>
                <a:spcPct val="90000"/>
              </a:lnSpc>
              <a:buClr>
                <a:schemeClr val="accent6">
                  <a:lumMod val="75000"/>
                </a:schemeClr>
              </a:buClr>
              <a:buSzPct val="100000"/>
            </a:pPr>
            <a:r>
              <a:rPr lang="fr-FR" sz="2000" b="1" dirty="0" smtClean="0">
                <a:solidFill>
                  <a:schemeClr val="tx1">
                    <a:lumMod val="95000"/>
                    <a:lumOff val="5000"/>
                  </a:schemeClr>
                </a:solidFill>
              </a:rPr>
              <a:t>Construire </a:t>
            </a:r>
            <a:r>
              <a:rPr lang="fr-FR" sz="2000" dirty="0" smtClean="0">
                <a:solidFill>
                  <a:schemeClr val="tx1">
                    <a:lumMod val="95000"/>
                    <a:lumOff val="5000"/>
                  </a:schemeClr>
                </a:solidFill>
              </a:rPr>
              <a:t>son</a:t>
            </a:r>
            <a:r>
              <a:rPr lang="fr-FR" sz="2000" b="1" dirty="0" smtClean="0">
                <a:solidFill>
                  <a:schemeClr val="tx1">
                    <a:lumMod val="95000"/>
                    <a:lumOff val="5000"/>
                  </a:schemeClr>
                </a:solidFill>
              </a:rPr>
              <a:t> archive institutionnelle</a:t>
            </a:r>
          </a:p>
          <a:p>
            <a:pPr>
              <a:lnSpc>
                <a:spcPct val="90000"/>
              </a:lnSpc>
              <a:buClr>
                <a:schemeClr val="accent6">
                  <a:lumMod val="75000"/>
                </a:schemeClr>
              </a:buClr>
              <a:buSzPct val="100000"/>
            </a:pPr>
            <a:endParaRPr lang="fr-FR" sz="2000" b="1" dirty="0">
              <a:solidFill>
                <a:schemeClr val="tx1">
                  <a:lumMod val="95000"/>
                  <a:lumOff val="5000"/>
                </a:schemeClr>
              </a:solidFill>
            </a:endParaRPr>
          </a:p>
          <a:p>
            <a:pPr>
              <a:lnSpc>
                <a:spcPct val="90000"/>
              </a:lnSpc>
              <a:buClr>
                <a:schemeClr val="accent6">
                  <a:lumMod val="75000"/>
                </a:schemeClr>
              </a:buClr>
              <a:buSzPct val="100000"/>
            </a:pPr>
            <a:r>
              <a:rPr lang="fr-FR" sz="2000" i="1" dirty="0"/>
              <a:t>Et … limiter l’effort à une seule unité </a:t>
            </a:r>
            <a:r>
              <a:rPr lang="fr-FR" sz="2000" i="1" dirty="0" smtClean="0"/>
              <a:t>spécialisée</a:t>
            </a:r>
            <a:endParaRPr lang="fr-FR" sz="2000" i="1" dirty="0"/>
          </a:p>
        </p:txBody>
      </p:sp>
      <p:sp>
        <p:nvSpPr>
          <p:cNvPr id="2" name="Titre 1"/>
          <p:cNvSpPr>
            <a:spLocks noGrp="1"/>
          </p:cNvSpPr>
          <p:nvPr>
            <p:ph type="title"/>
          </p:nvPr>
        </p:nvSpPr>
        <p:spPr>
          <a:xfrm>
            <a:off x="539552" y="260648"/>
            <a:ext cx="7992888" cy="720080"/>
          </a:xfrm>
        </p:spPr>
        <p:txBody>
          <a:bodyPr>
            <a:normAutofit/>
          </a:bodyPr>
          <a:lstStyle/>
          <a:p>
            <a:r>
              <a:rPr lang="fr-FR" sz="3200" b="1" dirty="0">
                <a:solidFill>
                  <a:schemeClr val="accent6">
                    <a:lumMod val="75000"/>
                  </a:schemeClr>
                </a:solidFill>
              </a:rPr>
              <a:t>HAL, </a:t>
            </a:r>
            <a:r>
              <a:rPr lang="fr-FR" sz="3200" b="1" dirty="0" smtClean="0">
                <a:solidFill>
                  <a:schemeClr val="accent6">
                    <a:lumMod val="75000"/>
                  </a:schemeClr>
                </a:solidFill>
              </a:rPr>
              <a:t>Une </a:t>
            </a:r>
            <a:r>
              <a:rPr lang="fr-FR" sz="3200" b="1" dirty="0">
                <a:solidFill>
                  <a:srgbClr val="FF6600"/>
                </a:solidFill>
              </a:rPr>
              <a:t>plate</a:t>
            </a:r>
            <a:r>
              <a:rPr lang="fr-FR" sz="3200" b="1" dirty="0">
                <a:solidFill>
                  <a:schemeClr val="accent6">
                    <a:lumMod val="75000"/>
                  </a:schemeClr>
                </a:solidFill>
              </a:rPr>
              <a:t> forme commune pour,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512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54176" cy="256939"/>
          </a:xfrm>
        </p:spPr>
        <p:txBody>
          <a:bodyPr>
            <a:normAutofit fontScale="90000"/>
          </a:bodyPr>
          <a:lstStyle/>
          <a:p>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889663"/>
            <a:ext cx="7581474" cy="594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28754"/>
            <a:ext cx="1908641" cy="805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757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268760"/>
            <a:ext cx="8568952" cy="4738531"/>
          </a:xfrm>
        </p:spPr>
        <p:txBody>
          <a:bodyPr>
            <a:normAutofit fontScale="77500" lnSpcReduction="20000"/>
          </a:bodyPr>
          <a:lstStyle/>
          <a:p>
            <a:pPr>
              <a:buClr>
                <a:srgbClr val="F18105"/>
              </a:buClr>
              <a:buSzPct val="100000"/>
              <a:buFont typeface="Wingdings" panose="05000000000000000000" pitchFamily="2" charset="2"/>
              <a:buChar char="v"/>
            </a:pPr>
            <a:r>
              <a:rPr lang="fr-FR" dirty="0"/>
              <a:t>Au-delà des besoins institutionnels, HAL a toujours offert une politique d’archive ouverte « ouverte </a:t>
            </a:r>
            <a:r>
              <a:rPr lang="fr-FR" dirty="0" smtClean="0"/>
              <a:t>» et permet de :</a:t>
            </a:r>
          </a:p>
          <a:p>
            <a:pPr>
              <a:buClr>
                <a:srgbClr val="F18105"/>
              </a:buClr>
              <a:buSzPct val="100000"/>
              <a:buFont typeface="Wingdings 2" panose="05020102010507070707" pitchFamily="18" charset="2"/>
              <a:buChar char=""/>
            </a:pPr>
            <a:r>
              <a:rPr lang="fr-FR" dirty="0"/>
              <a:t>p</a:t>
            </a:r>
            <a:r>
              <a:rPr lang="fr-FR" dirty="0" smtClean="0"/>
              <a:t>rivilégier la communication scientifique directe grâce à un partage des </a:t>
            </a:r>
            <a:r>
              <a:rPr lang="fr-FR" dirty="0">
                <a:cs typeface="Times New Roman" pitchFamily="18" charset="0"/>
              </a:rPr>
              <a:t>« données primaires » immédiat</a:t>
            </a:r>
            <a:endParaRPr lang="fr-FR" dirty="0" smtClean="0"/>
          </a:p>
          <a:p>
            <a:pPr>
              <a:lnSpc>
                <a:spcPct val="90000"/>
              </a:lnSpc>
              <a:buClr>
                <a:srgbClr val="F18105"/>
              </a:buClr>
              <a:buSzPct val="100000"/>
              <a:buFont typeface="Wingdings 2" panose="05020102010507070707" pitchFamily="18" charset="2"/>
              <a:buChar char=""/>
            </a:pPr>
            <a:r>
              <a:rPr lang="fr-FR" dirty="0" smtClean="0"/>
              <a:t>conserver </a:t>
            </a:r>
            <a:r>
              <a:rPr lang="fr-FR" dirty="0"/>
              <a:t>la production scientifique comme un </a:t>
            </a:r>
            <a:r>
              <a:rPr lang="fr-FR" dirty="0" smtClean="0"/>
              <a:t>patrimoine</a:t>
            </a:r>
          </a:p>
          <a:p>
            <a:pPr>
              <a:buClr>
                <a:srgbClr val="F18105"/>
              </a:buClr>
              <a:buSzPct val="100000"/>
              <a:buFont typeface="Wingdings 2" panose="05020102010507070707" pitchFamily="18" charset="2"/>
              <a:buChar char=""/>
            </a:pPr>
            <a:r>
              <a:rPr lang="fr-FR" dirty="0" smtClean="0"/>
              <a:t>Participer à une politique  internationale fondée, sur des standards reconnus, des interconnexions et des partenariats forts, qui permet :</a:t>
            </a:r>
          </a:p>
          <a:p>
            <a:pPr lvl="1">
              <a:buClr>
                <a:schemeClr val="tx1">
                  <a:lumMod val="75000"/>
                  <a:lumOff val="25000"/>
                </a:schemeClr>
              </a:buClr>
              <a:buSzPct val="100000"/>
              <a:buFont typeface="Wingdings" panose="05000000000000000000" pitchFamily="2" charset="2"/>
              <a:buChar char="ü"/>
            </a:pPr>
            <a:r>
              <a:rPr lang="fr-FR" dirty="0" smtClean="0"/>
              <a:t>à chaque auteur de diffuser et partager son travail en toute sécurité partout dans le monde,</a:t>
            </a:r>
          </a:p>
          <a:p>
            <a:pPr lvl="1">
              <a:buClr>
                <a:schemeClr val="tx1">
                  <a:lumMod val="75000"/>
                  <a:lumOff val="25000"/>
                </a:schemeClr>
              </a:buClr>
              <a:buSzPct val="100000"/>
              <a:buFont typeface="Wingdings" panose="05000000000000000000" pitchFamily="2" charset="2"/>
              <a:buChar char="ü"/>
            </a:pPr>
            <a:r>
              <a:rPr lang="fr-FR" dirty="0" smtClean="0"/>
              <a:t>À chaque lecteur un accès pérenne, libre et gratuit à des documents scientifiques</a:t>
            </a:r>
          </a:p>
          <a:p>
            <a:pPr>
              <a:buClr>
                <a:srgbClr val="F18105"/>
              </a:buClr>
              <a:buSzPct val="100000"/>
              <a:buFont typeface="Wingdings 2" panose="05020102010507070707" pitchFamily="18" charset="2"/>
              <a:buChar char=""/>
            </a:pPr>
            <a:r>
              <a:rPr lang="fr-FR" dirty="0" smtClean="0"/>
              <a:t>Favoriser la visibilité des domaines de recherche</a:t>
            </a:r>
          </a:p>
        </p:txBody>
      </p:sp>
      <p:sp>
        <p:nvSpPr>
          <p:cNvPr id="4" name="Espace réservé du pied de page 3"/>
          <p:cNvSpPr>
            <a:spLocks noGrp="1"/>
          </p:cNvSpPr>
          <p:nvPr>
            <p:ph type="ftr" sz="quarter" idx="11"/>
          </p:nvPr>
        </p:nvSpPr>
        <p:spPr/>
        <p:txBody>
          <a:bodyPr/>
          <a:lstStyle/>
          <a:p>
            <a:endParaRPr lang="en-US"/>
          </a:p>
        </p:txBody>
      </p:sp>
      <p:sp>
        <p:nvSpPr>
          <p:cNvPr id="2" name="Titre 1"/>
          <p:cNvSpPr>
            <a:spLocks noGrp="1"/>
          </p:cNvSpPr>
          <p:nvPr>
            <p:ph type="title"/>
          </p:nvPr>
        </p:nvSpPr>
        <p:spPr>
          <a:xfrm>
            <a:off x="457200" y="274638"/>
            <a:ext cx="8229600" cy="562074"/>
          </a:xfrm>
        </p:spPr>
        <p:txBody>
          <a:bodyPr>
            <a:noAutofit/>
          </a:bodyPr>
          <a:lstStyle/>
          <a:p>
            <a:r>
              <a:rPr lang="fr-FR" sz="4000" b="1" dirty="0" smtClean="0">
                <a:solidFill>
                  <a:srgbClr val="F18105"/>
                </a:solidFill>
              </a:rPr>
              <a:t>En conclusion, </a:t>
            </a:r>
            <a:endParaRPr lang="fr-FR" sz="4000" b="1" dirty="0">
              <a:solidFill>
                <a:srgbClr val="F18105"/>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955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274638"/>
            <a:ext cx="7715200" cy="562074"/>
          </a:xfrm>
        </p:spPr>
        <p:txBody>
          <a:bodyPr>
            <a:noAutofit/>
          </a:bodyPr>
          <a:lstStyle/>
          <a:p>
            <a:pPr algn="l"/>
            <a:r>
              <a:rPr lang="fr-FR" sz="4400" b="1" dirty="0" smtClean="0">
                <a:solidFill>
                  <a:srgbClr val="F18105"/>
                </a:solidFill>
              </a:rPr>
              <a:t>Pour déposer, voire plus…</a:t>
            </a:r>
            <a:endParaRPr lang="fr-FR" sz="4400" b="1" dirty="0">
              <a:solidFill>
                <a:srgbClr val="F18105"/>
              </a:solidFill>
            </a:endParaRPr>
          </a:p>
        </p:txBody>
      </p:sp>
      <p:sp>
        <p:nvSpPr>
          <p:cNvPr id="3" name="Espace réservé du contenu 2"/>
          <p:cNvSpPr>
            <a:spLocks noGrp="1"/>
          </p:cNvSpPr>
          <p:nvPr>
            <p:ph idx="1"/>
          </p:nvPr>
        </p:nvSpPr>
        <p:spPr>
          <a:xfrm>
            <a:off x="1043608" y="1196752"/>
            <a:ext cx="7643192" cy="5112568"/>
          </a:xfrm>
        </p:spPr>
        <p:txBody>
          <a:bodyPr>
            <a:normAutofit fontScale="92500" lnSpcReduction="10000"/>
          </a:bodyPr>
          <a:lstStyle/>
          <a:p>
            <a:pPr>
              <a:buClr>
                <a:srgbClr val="FB8605"/>
              </a:buClr>
              <a:buFont typeface="Wingdings 2" panose="05020102010507070707" pitchFamily="18" charset="2"/>
              <a:buChar char=""/>
            </a:pPr>
            <a:r>
              <a:rPr kumimoji="1" lang="fr-FR" i="1" dirty="0">
                <a:solidFill>
                  <a:schemeClr val="accent1">
                    <a:lumMod val="75000"/>
                  </a:schemeClr>
                </a:solidFill>
                <a:hlinkClick r:id="rId3"/>
              </a:rPr>
              <a:t>http://hal.archives-ouvertes.fr</a:t>
            </a:r>
            <a:endParaRPr kumimoji="1" lang="fr-FR" i="1" dirty="0">
              <a:solidFill>
                <a:schemeClr val="accent1">
                  <a:lumMod val="75000"/>
                </a:schemeClr>
              </a:solidFill>
            </a:endParaRPr>
          </a:p>
          <a:p>
            <a:pPr>
              <a:buClr>
                <a:srgbClr val="FB8605"/>
              </a:buClr>
              <a:buFont typeface="Wingdings 2" panose="05020102010507070707" pitchFamily="18" charset="2"/>
              <a:buChar char=""/>
            </a:pPr>
            <a:r>
              <a:rPr kumimoji="1" lang="fr-FR" i="1" dirty="0">
                <a:solidFill>
                  <a:schemeClr val="accent1">
                    <a:lumMod val="75000"/>
                  </a:schemeClr>
                </a:solidFill>
                <a:hlinkClick r:id="rId4"/>
              </a:rPr>
              <a:t>http://</a:t>
            </a:r>
            <a:r>
              <a:rPr kumimoji="1" lang="fr-FR" i="1" dirty="0" smtClean="0">
                <a:solidFill>
                  <a:schemeClr val="accent1">
                    <a:lumMod val="75000"/>
                  </a:schemeClr>
                </a:solidFill>
                <a:hlinkClick r:id="rId4"/>
              </a:rPr>
              <a:t>tel.archives-ouvertes.fr</a:t>
            </a:r>
            <a:endParaRPr kumimoji="1" lang="fr-FR" i="1" dirty="0" smtClean="0">
              <a:solidFill>
                <a:schemeClr val="accent1">
                  <a:lumMod val="75000"/>
                </a:schemeClr>
              </a:solidFill>
            </a:endParaRPr>
          </a:p>
          <a:p>
            <a:pPr marL="0" indent="0">
              <a:buNone/>
            </a:pPr>
            <a:r>
              <a:rPr kumimoji="1" lang="fr-FR" i="1" dirty="0" smtClean="0">
                <a:solidFill>
                  <a:schemeClr val="tx1">
                    <a:lumMod val="60000"/>
                    <a:lumOff val="40000"/>
                  </a:schemeClr>
                </a:solidFill>
                <a:effectLst>
                  <a:outerShdw blurRad="38100" dist="38100" dir="2700000" algn="tl">
                    <a:srgbClr val="000000">
                      <a:alpha val="43137"/>
                    </a:srgbClr>
                  </a:outerShdw>
                </a:effectLst>
              </a:rPr>
              <a:t>Pour vous aider…</a:t>
            </a:r>
            <a:endParaRPr kumimoji="1" lang="fr-FR" i="1" dirty="0">
              <a:solidFill>
                <a:schemeClr val="tx1">
                  <a:lumMod val="60000"/>
                  <a:lumOff val="40000"/>
                </a:schemeClr>
              </a:solidFill>
              <a:effectLst>
                <a:outerShdw blurRad="38100" dist="38100" dir="2700000" algn="tl">
                  <a:srgbClr val="000000">
                    <a:alpha val="43137"/>
                  </a:srgbClr>
                </a:outerShdw>
              </a:effectLst>
            </a:endParaRPr>
          </a:p>
          <a:p>
            <a:pPr>
              <a:buClr>
                <a:srgbClr val="FB8605"/>
              </a:buClr>
              <a:buFont typeface="Wingdings 2" panose="05020102010507070707" pitchFamily="18" charset="2"/>
              <a:buChar char=""/>
            </a:pPr>
            <a:r>
              <a:rPr kumimoji="1" lang="fr-FR" i="1" dirty="0">
                <a:solidFill>
                  <a:srgbClr val="003366"/>
                </a:solidFill>
                <a:hlinkClick r:id="rId5"/>
              </a:rPr>
              <a:t>http://ccsd.cnrs.fr</a:t>
            </a:r>
            <a:endParaRPr kumimoji="1" lang="fr-FR" i="1" dirty="0">
              <a:solidFill>
                <a:srgbClr val="003366"/>
              </a:solidFill>
            </a:endParaRPr>
          </a:p>
          <a:p>
            <a:pPr lvl="1"/>
            <a:r>
              <a:rPr kumimoji="1" lang="fr-FR" sz="1600" b="1" i="1" dirty="0">
                <a:solidFill>
                  <a:schemeClr val="tx1">
                    <a:lumMod val="60000"/>
                    <a:lumOff val="40000"/>
                  </a:schemeClr>
                </a:solidFill>
              </a:rPr>
              <a:t>documentations utilisateurs et développeurs</a:t>
            </a:r>
          </a:p>
          <a:p>
            <a:pPr lvl="1"/>
            <a:r>
              <a:rPr kumimoji="1" lang="fr-FR" sz="1600" b="1" i="1" dirty="0">
                <a:solidFill>
                  <a:schemeClr val="tx1">
                    <a:lumMod val="60000"/>
                    <a:lumOff val="40000"/>
                  </a:schemeClr>
                </a:solidFill>
              </a:rPr>
              <a:t>tutoriels (vidéos)</a:t>
            </a:r>
          </a:p>
          <a:p>
            <a:pPr lvl="1"/>
            <a:r>
              <a:rPr kumimoji="1" lang="fr-FR" sz="1600" b="1" i="1" dirty="0">
                <a:solidFill>
                  <a:schemeClr val="tx1">
                    <a:lumMod val="60000"/>
                    <a:lumOff val="40000"/>
                  </a:schemeClr>
                </a:solidFill>
              </a:rPr>
              <a:t>manuels</a:t>
            </a:r>
          </a:p>
          <a:p>
            <a:pPr lvl="1"/>
            <a:r>
              <a:rPr kumimoji="1" lang="fr-FR" sz="1600" b="1" i="1" dirty="0">
                <a:solidFill>
                  <a:schemeClr val="tx1">
                    <a:lumMod val="60000"/>
                    <a:lumOff val="40000"/>
                  </a:schemeClr>
                </a:solidFill>
              </a:rPr>
              <a:t>news, etc.</a:t>
            </a:r>
            <a:endParaRPr kumimoji="1" lang="fr-FR" sz="1600" i="1" dirty="0">
              <a:solidFill>
                <a:schemeClr val="tx1">
                  <a:lumMod val="60000"/>
                  <a:lumOff val="40000"/>
                </a:schemeClr>
              </a:solidFill>
            </a:endParaRPr>
          </a:p>
          <a:p>
            <a:pPr>
              <a:buClr>
                <a:srgbClr val="FB8605"/>
              </a:buClr>
              <a:buFont typeface="Wingdings 2" panose="05020102010507070707" pitchFamily="18" charset="2"/>
              <a:buChar char=""/>
            </a:pPr>
            <a:r>
              <a:rPr kumimoji="1" lang="fr-FR" sz="3000" i="1" dirty="0">
                <a:solidFill>
                  <a:schemeClr val="tx1">
                    <a:lumMod val="75000"/>
                    <a:lumOff val="25000"/>
                  </a:schemeClr>
                </a:solidFill>
              </a:rPr>
              <a:t>Support utilisateurs</a:t>
            </a:r>
          </a:p>
          <a:p>
            <a:pPr lvl="1"/>
            <a:r>
              <a:rPr kumimoji="1" lang="fr-FR" sz="2000" b="1" i="1" dirty="0" err="1">
                <a:solidFill>
                  <a:srgbClr val="003366"/>
                </a:solidFill>
              </a:rPr>
              <a:t>mailto</a:t>
            </a:r>
            <a:r>
              <a:rPr kumimoji="1" lang="fr-FR" sz="2000" b="1" i="1" dirty="0">
                <a:solidFill>
                  <a:srgbClr val="003366"/>
                </a:solidFill>
              </a:rPr>
              <a:t> : </a:t>
            </a:r>
            <a:r>
              <a:rPr kumimoji="1" lang="fr-FR" sz="2000" b="1" i="1" dirty="0">
                <a:solidFill>
                  <a:srgbClr val="003366"/>
                </a:solidFill>
                <a:hlinkClick r:id="rId6"/>
              </a:rPr>
              <a:t>hal.support@ccsd.cnrs.fr</a:t>
            </a:r>
            <a:endParaRPr kumimoji="1" lang="fr-FR" sz="2000" b="1" i="1" dirty="0">
              <a:solidFill>
                <a:srgbClr val="003366"/>
              </a:solidFill>
            </a:endParaRPr>
          </a:p>
          <a:p>
            <a:pPr lvl="1"/>
            <a:r>
              <a:rPr kumimoji="1" lang="fr-FR" sz="2000" b="1" i="1" dirty="0">
                <a:solidFill>
                  <a:srgbClr val="003366"/>
                </a:solidFill>
                <a:hlinkClick r:id="rId7"/>
              </a:rPr>
              <a:t>http://</a:t>
            </a:r>
            <a:r>
              <a:rPr kumimoji="1" lang="fr-FR" sz="2000" b="1" i="1" dirty="0" smtClean="0">
                <a:solidFill>
                  <a:srgbClr val="003366"/>
                </a:solidFill>
                <a:hlinkClick r:id="rId7"/>
              </a:rPr>
              <a:t>support.ccsd.cnrs.fr</a:t>
            </a:r>
            <a:endParaRPr kumimoji="1" lang="fr-FR" sz="2000" b="1" i="1" dirty="0" smtClean="0">
              <a:solidFill>
                <a:srgbClr val="003366"/>
              </a:solidFill>
            </a:endParaRPr>
          </a:p>
          <a:p>
            <a:pPr marL="0" indent="0">
              <a:buNone/>
            </a:pPr>
            <a:r>
              <a:rPr kumimoji="1" lang="fr-FR" i="1" dirty="0">
                <a:solidFill>
                  <a:schemeClr val="tx1">
                    <a:lumMod val="60000"/>
                    <a:lumOff val="40000"/>
                  </a:schemeClr>
                </a:solidFill>
                <a:effectLst>
                  <a:outerShdw blurRad="38100" dist="38100" dir="2700000" algn="tl">
                    <a:srgbClr val="000000">
                      <a:alpha val="43137"/>
                    </a:srgbClr>
                  </a:outerShdw>
                </a:effectLst>
              </a:rPr>
              <a:t>Pour nous suivre et </a:t>
            </a:r>
            <a:r>
              <a:rPr kumimoji="1" lang="fr-FR" i="1" dirty="0" smtClean="0">
                <a:solidFill>
                  <a:schemeClr val="tx1">
                    <a:lumMod val="60000"/>
                    <a:lumOff val="40000"/>
                  </a:schemeClr>
                </a:solidFill>
                <a:effectLst>
                  <a:outerShdw blurRad="38100" dist="38100" dir="2700000" algn="tl">
                    <a:srgbClr val="000000">
                      <a:alpha val="43137"/>
                    </a:srgbClr>
                  </a:outerShdw>
                </a:effectLst>
              </a:rPr>
              <a:t>échanger…</a:t>
            </a:r>
          </a:p>
          <a:p>
            <a:pPr marL="400050" lvl="1" indent="0">
              <a:buNone/>
            </a:pPr>
            <a:r>
              <a:rPr kumimoji="1" lang="fr-FR" sz="2800" i="1" dirty="0">
                <a:solidFill>
                  <a:schemeClr val="accent4">
                    <a:lumMod val="75000"/>
                  </a:schemeClr>
                </a:solidFill>
                <a:hlinkClick r:id="rId8"/>
              </a:rPr>
              <a:t>http://blog.ccsd.cnrs.fr</a:t>
            </a:r>
            <a:r>
              <a:rPr kumimoji="1" lang="fr-FR" sz="2800" i="1" dirty="0" smtClean="0">
                <a:solidFill>
                  <a:schemeClr val="accent4">
                    <a:lumMod val="75000"/>
                  </a:schemeClr>
                </a:solidFill>
                <a:hlinkClick r:id="rId8"/>
              </a:rPr>
              <a:t>/</a:t>
            </a:r>
            <a:endParaRPr kumimoji="1" lang="fr-FR" sz="2800" i="1" dirty="0" smtClean="0">
              <a:solidFill>
                <a:schemeClr val="accent4">
                  <a:lumMod val="75000"/>
                </a:schemeClr>
              </a:solidFill>
            </a:endParaRPr>
          </a:p>
          <a:p>
            <a:pPr marL="400050" lvl="1" indent="0">
              <a:buNone/>
            </a:pPr>
            <a:endParaRPr kumimoji="1" lang="fr-FR" sz="2800" i="1" dirty="0">
              <a:solidFill>
                <a:schemeClr val="tx1">
                  <a:lumMod val="40000"/>
                  <a:lumOff val="60000"/>
                </a:schemeClr>
              </a:solidFill>
            </a:endParaRPr>
          </a:p>
          <a:p>
            <a:endParaRPr kumimoji="1" lang="fr-FR" sz="2600" b="1" i="1" dirty="0">
              <a:solidFill>
                <a:srgbClr val="003366"/>
              </a:solidFill>
            </a:endParaRPr>
          </a:p>
        </p:txBody>
      </p:sp>
      <p:pic>
        <p:nvPicPr>
          <p:cNvPr id="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279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6600"/>
                </a:solidFill>
              </a:rPr>
              <a:t>HALv3</a:t>
            </a:r>
            <a:endParaRPr lang="fr-FR" b="1" dirty="0">
              <a:solidFill>
                <a:srgbClr val="FF66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8288" y="2060848"/>
            <a:ext cx="4369224" cy="2448272"/>
          </a:xfrm>
          <a:prstGeom prst="rect">
            <a:avLst/>
          </a:prstGeom>
        </p:spPr>
      </p:pic>
    </p:spTree>
    <p:extLst>
      <p:ext uri="{BB962C8B-B14F-4D97-AF65-F5344CB8AC3E}">
        <p14:creationId xmlns:p14="http://schemas.microsoft.com/office/powerpoint/2010/main" val="2451033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11560" y="1340768"/>
            <a:ext cx="8049608" cy="4525963"/>
          </a:xfrm>
        </p:spPr>
        <p:txBody>
          <a:bodyPr>
            <a:normAutofit fontScale="85000" lnSpcReduction="20000"/>
          </a:bodyPr>
          <a:lstStyle/>
          <a:p>
            <a:pPr>
              <a:buClr>
                <a:srgbClr val="F18105"/>
              </a:buClr>
            </a:pPr>
            <a:r>
              <a:rPr lang="fr-FR" dirty="0" smtClean="0"/>
              <a:t>Création d’un compte CAS : nom d’utilisateur (login), mot de passe, identité (nom, prénom, courriel)</a:t>
            </a:r>
          </a:p>
          <a:p>
            <a:pPr>
              <a:buClr>
                <a:srgbClr val="F18105"/>
              </a:buClr>
            </a:pPr>
            <a:r>
              <a:rPr lang="fr-FR" dirty="0" smtClean="0"/>
              <a:t>Compte CAS commun à toutes les plateformes du CCSD</a:t>
            </a:r>
          </a:p>
          <a:p>
            <a:pPr>
              <a:buClr>
                <a:srgbClr val="F18105"/>
              </a:buClr>
            </a:pPr>
            <a:r>
              <a:rPr lang="fr-FR" dirty="0" smtClean="0"/>
              <a:t>Validation du compte par lien courriel</a:t>
            </a:r>
          </a:p>
          <a:p>
            <a:pPr>
              <a:buClr>
                <a:srgbClr val="F18105"/>
              </a:buClr>
            </a:pPr>
            <a:r>
              <a:rPr lang="fr-FR" dirty="0" smtClean="0"/>
              <a:t>Complément d’informations sur le compte CCSD et profil HAL : champs spécifiques à la plateforme utilisée</a:t>
            </a:r>
          </a:p>
          <a:p>
            <a:pPr>
              <a:buClr>
                <a:srgbClr val="F18105"/>
              </a:buClr>
            </a:pPr>
            <a:r>
              <a:rPr lang="fr-FR" dirty="0" smtClean="0"/>
              <a:t>Nouveautés : choix de plusieurs disciplines + nom d’affichage</a:t>
            </a:r>
          </a:p>
          <a:p>
            <a:pPr>
              <a:buClr>
                <a:srgbClr val="F18105"/>
              </a:buClr>
            </a:pPr>
            <a:r>
              <a:rPr lang="fr-FR" dirty="0"/>
              <a:t>Identifiant chercheur (</a:t>
            </a:r>
            <a:r>
              <a:rPr lang="fr-FR" dirty="0" err="1"/>
              <a:t>idHAL</a:t>
            </a:r>
            <a:r>
              <a:rPr lang="fr-FR" dirty="0"/>
              <a:t>)</a:t>
            </a:r>
          </a:p>
          <a:p>
            <a:pPr lvl="1">
              <a:buClr>
                <a:srgbClr val="FF6600"/>
              </a:buClr>
              <a:buFont typeface="Wingdings" charset="2"/>
              <a:buChar char="ü"/>
            </a:pPr>
            <a:r>
              <a:rPr lang="fr-FR" dirty="0"/>
              <a:t>lien avec ORCID, </a:t>
            </a:r>
            <a:r>
              <a:rPr lang="fr-FR" dirty="0" err="1"/>
              <a:t>ResearcherId</a:t>
            </a:r>
            <a:r>
              <a:rPr lang="fr-FR" dirty="0"/>
              <a:t>, </a:t>
            </a:r>
            <a:r>
              <a:rPr lang="fr-FR" dirty="0" err="1"/>
              <a:t>IdRef</a:t>
            </a:r>
            <a:r>
              <a:rPr lang="fr-FR" dirty="0"/>
              <a:t>, …</a:t>
            </a:r>
          </a:p>
          <a:p>
            <a:endParaRPr lang="fr-FR" dirty="0" smtClean="0"/>
          </a:p>
          <a:p>
            <a:endParaRPr lang="fr-FR" dirty="0" smtClean="0"/>
          </a:p>
          <a:p>
            <a:endParaRPr lang="fr-FR" dirty="0" smtClean="0"/>
          </a:p>
          <a:p>
            <a:endParaRPr lang="fr-FR" dirty="0" smtClean="0"/>
          </a:p>
        </p:txBody>
      </p:sp>
      <p:sp>
        <p:nvSpPr>
          <p:cNvPr id="3" name="Espace réservé de la date 2"/>
          <p:cNvSpPr>
            <a:spLocks noGrp="1"/>
          </p:cNvSpPr>
          <p:nvPr>
            <p:ph type="dt" sz="half" idx="10"/>
          </p:nvPr>
        </p:nvSpPr>
        <p:spPr/>
        <p:txBody>
          <a:bodyPr/>
          <a:lstStyle/>
          <a:p>
            <a:endParaRPr lang="fr-BE" dirty="0"/>
          </a:p>
        </p:txBody>
      </p:sp>
      <p:sp>
        <p:nvSpPr>
          <p:cNvPr id="4" name="Espace réservé du pied de page 3"/>
          <p:cNvSpPr>
            <a:spLocks noGrp="1"/>
          </p:cNvSpPr>
          <p:nvPr>
            <p:ph type="ftr" sz="quarter" idx="11"/>
          </p:nvPr>
        </p:nvSpPr>
        <p:spPr/>
        <p:txBody>
          <a:bodyPr/>
          <a:lstStyle/>
          <a:p>
            <a:pPr algn="ct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46</a:t>
            </a:fld>
            <a:endParaRPr lang="fr-BE" dirty="0"/>
          </a:p>
        </p:txBody>
      </p:sp>
      <p:sp>
        <p:nvSpPr>
          <p:cNvPr id="6" name="Titre 5"/>
          <p:cNvSpPr>
            <a:spLocks noGrp="1"/>
          </p:cNvSpPr>
          <p:nvPr>
            <p:ph type="title"/>
          </p:nvPr>
        </p:nvSpPr>
        <p:spPr>
          <a:xfrm>
            <a:off x="457199" y="274638"/>
            <a:ext cx="8533707" cy="850106"/>
          </a:xfrm>
        </p:spPr>
        <p:txBody>
          <a:bodyPr>
            <a:normAutofit/>
          </a:bodyPr>
          <a:lstStyle/>
          <a:p>
            <a:pPr algn="l"/>
            <a:r>
              <a:rPr lang="fr-FR" sz="4000" b="1" dirty="0" smtClean="0">
                <a:solidFill>
                  <a:schemeClr val="accent4">
                    <a:lumMod val="75000"/>
                  </a:schemeClr>
                </a:solidFill>
              </a:rPr>
              <a:t>Authentification cas centralisée </a:t>
            </a:r>
            <a:endParaRPr lang="fr-FR" sz="4000" b="1" dirty="0">
              <a:solidFill>
                <a:schemeClr val="accent4">
                  <a:lumMod val="75000"/>
                </a:schemeClr>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422696"/>
            <a:ext cx="962523" cy="54000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0874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600" b="1" dirty="0" smtClean="0">
                <a:solidFill>
                  <a:schemeClr val="accent4">
                    <a:lumMod val="75000"/>
                  </a:schemeClr>
                </a:solidFill>
              </a:rPr>
              <a:t>Le CV, page chercheur</a:t>
            </a:r>
            <a:endParaRPr lang="fr-FR" sz="3600" b="1" dirty="0">
              <a:solidFill>
                <a:schemeClr val="accent4">
                  <a:lumMod val="75000"/>
                </a:schemeClr>
              </a:solidFill>
            </a:endParaRPr>
          </a:p>
        </p:txBody>
      </p:sp>
      <p:sp>
        <p:nvSpPr>
          <p:cNvPr id="3" name="Espace réservé du contenu 2"/>
          <p:cNvSpPr>
            <a:spLocks noGrp="1"/>
          </p:cNvSpPr>
          <p:nvPr>
            <p:ph idx="1"/>
          </p:nvPr>
        </p:nvSpPr>
        <p:spPr>
          <a:xfrm>
            <a:off x="457200" y="1600200"/>
            <a:ext cx="8229600" cy="4997152"/>
          </a:xfrm>
        </p:spPr>
        <p:txBody>
          <a:bodyPr>
            <a:normAutofit/>
          </a:bodyPr>
          <a:lstStyle/>
          <a:p>
            <a:pPr>
              <a:buClr>
                <a:schemeClr val="accent6">
                  <a:lumMod val="75000"/>
                </a:schemeClr>
              </a:buClr>
            </a:pPr>
            <a:r>
              <a:rPr lang="fr-FR" sz="2600" dirty="0" err="1" smtClean="0"/>
              <a:t>idHAL</a:t>
            </a:r>
            <a:r>
              <a:rPr lang="fr-FR" sz="2600" dirty="0" smtClean="0"/>
              <a:t> : regrouper les formes auteurs sous un identifiant</a:t>
            </a:r>
          </a:p>
          <a:p>
            <a:pPr>
              <a:buClr>
                <a:schemeClr val="accent6">
                  <a:lumMod val="75000"/>
                </a:schemeClr>
              </a:buClr>
            </a:pPr>
            <a:r>
              <a:rPr lang="fr-FR" sz="2600" dirty="0"/>
              <a:t>g</a:t>
            </a:r>
            <a:r>
              <a:rPr lang="fr-FR" sz="2600" dirty="0" smtClean="0"/>
              <a:t>énération du CV : choix des données à afficher</a:t>
            </a:r>
          </a:p>
          <a:p>
            <a:endParaRPr lang="fr-FR" sz="2600" dirty="0" smtClean="0"/>
          </a:p>
          <a:p>
            <a:endParaRPr lang="fr-FR" sz="2600" dirty="0"/>
          </a:p>
          <a:p>
            <a:endParaRPr lang="fr-FR" sz="2600" dirty="0" smtClean="0"/>
          </a:p>
          <a:p>
            <a:endParaRPr lang="fr-FR" sz="2600" dirty="0"/>
          </a:p>
          <a:p>
            <a:endParaRPr lang="fr-FR" sz="2600" dirty="0" smtClean="0"/>
          </a:p>
          <a:p>
            <a:endParaRPr lang="fr-FR" sz="2600" dirty="0" smtClean="0"/>
          </a:p>
          <a:p>
            <a:endParaRPr lang="fr-FR" sz="2600" dirty="0"/>
          </a:p>
          <a:p>
            <a:pPr>
              <a:buClr>
                <a:schemeClr val="accent6">
                  <a:lumMod val="75000"/>
                </a:schemeClr>
              </a:buClr>
            </a:pPr>
            <a:r>
              <a:rPr lang="fr-FR" sz="2600" dirty="0" smtClean="0"/>
              <a:t>url simple : </a:t>
            </a:r>
            <a:r>
              <a:rPr lang="fr-FR" sz="2600" i="1" dirty="0" smtClean="0">
                <a:solidFill>
                  <a:schemeClr val="accent6">
                    <a:lumMod val="75000"/>
                  </a:schemeClr>
                </a:solidFill>
              </a:rPr>
              <a:t>http://</a:t>
            </a:r>
            <a:r>
              <a:rPr lang="fr-FR" sz="2600" i="1" dirty="0" err="1" smtClean="0">
                <a:solidFill>
                  <a:schemeClr val="accent6">
                    <a:lumMod val="75000"/>
                  </a:schemeClr>
                </a:solidFill>
              </a:rPr>
              <a:t>cv.archives-ouvertes.fr</a:t>
            </a:r>
            <a:r>
              <a:rPr lang="fr-FR" sz="2600" i="1" dirty="0" smtClean="0">
                <a:solidFill>
                  <a:schemeClr val="accent6">
                    <a:lumMod val="75000"/>
                  </a:schemeClr>
                </a:solidFill>
              </a:rPr>
              <a:t>/</a:t>
            </a:r>
            <a:r>
              <a:rPr lang="fr-FR" sz="2600" i="1" dirty="0" err="1" smtClean="0">
                <a:solidFill>
                  <a:schemeClr val="accent6">
                    <a:lumMod val="75000"/>
                  </a:schemeClr>
                </a:solidFill>
              </a:rPr>
              <a:t>idHAL</a:t>
            </a:r>
            <a:endParaRPr lang="fr-FR" sz="2600" i="1" dirty="0" smtClean="0">
              <a:solidFill>
                <a:schemeClr val="accent6">
                  <a:lumMod val="75000"/>
                </a:schemeClr>
              </a:solidFill>
            </a:endParaRPr>
          </a:p>
          <a:p>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9" y="2636912"/>
            <a:ext cx="4857751" cy="3133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22696"/>
            <a:ext cx="962523" cy="540000"/>
          </a:xfrm>
          <a:prstGeom prst="rect">
            <a:avLst/>
          </a:prstGeom>
        </p:spPr>
      </p:pic>
    </p:spTree>
    <p:extLst>
      <p:ext uri="{BB962C8B-B14F-4D97-AF65-F5344CB8AC3E}">
        <p14:creationId xmlns:p14="http://schemas.microsoft.com/office/powerpoint/2010/main" val="500160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376" y="0"/>
            <a:ext cx="5587104" cy="72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5877272"/>
            <a:ext cx="1314450"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4483447"/>
            <a:ext cx="1343025"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2435225"/>
            <a:ext cx="1350963"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344" y="144352"/>
            <a:ext cx="962523" cy="540000"/>
          </a:xfrm>
          <a:prstGeom prst="rect">
            <a:avLst/>
          </a:prstGeom>
        </p:spPr>
      </p:pic>
    </p:spTree>
    <p:extLst>
      <p:ext uri="{BB962C8B-B14F-4D97-AF65-F5344CB8AC3E}">
        <p14:creationId xmlns:p14="http://schemas.microsoft.com/office/powerpoint/2010/main" val="189211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8"/>
                                        </p:tgtEl>
                                      </p:cBhvr>
                                      <p:by x="150000" y="150000"/>
                                    </p:animScale>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29"/>
                                        </p:tgtEl>
                                      </p:cBhvr>
                                      <p:by x="150000" y="150000"/>
                                    </p:animScale>
                                  </p:childTnLst>
                                  <p:subTnLst>
                                    <p:set>
                                      <p:cBhvr override="childStyle">
                                        <p:cTn dur="1" fill="hold" display="0" masterRel="nextClick" afterEffect="1"/>
                                        <p:tgtEl>
                                          <p:spTgt spid="102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0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1268760"/>
            <a:ext cx="8049608" cy="4525963"/>
          </a:xfrm>
        </p:spPr>
        <p:txBody>
          <a:bodyPr>
            <a:normAutofit/>
          </a:bodyPr>
          <a:lstStyle/>
          <a:p>
            <a:pPr>
              <a:buClr>
                <a:srgbClr val="F18105"/>
              </a:buClr>
              <a:buFont typeface="Wingdings 2" panose="05020102010507070707" pitchFamily="18" charset="2"/>
              <a:buChar char=""/>
            </a:pPr>
            <a:r>
              <a:rPr lang="fr-FR" dirty="0"/>
              <a:t>Ergonomie différente (menus et barre d’état</a:t>
            </a:r>
            <a:r>
              <a:rPr lang="fr-FR" dirty="0" smtClean="0"/>
              <a:t>)</a:t>
            </a:r>
          </a:p>
          <a:p>
            <a:pPr>
              <a:buClr>
                <a:srgbClr val="F18105"/>
              </a:buClr>
              <a:buFont typeface="Wingdings 2" panose="05020102010507070707" pitchFamily="18" charset="2"/>
              <a:buChar char=""/>
            </a:pPr>
            <a:r>
              <a:rPr lang="fr-FR" dirty="0" smtClean="0"/>
              <a:t>Ordre des étapes du dépôt</a:t>
            </a:r>
          </a:p>
          <a:p>
            <a:pPr>
              <a:buClr>
                <a:srgbClr val="F18105"/>
              </a:buClr>
              <a:buFont typeface="Wingdings 2" panose="05020102010507070707" pitchFamily="18" charset="2"/>
              <a:buChar char=""/>
            </a:pPr>
            <a:r>
              <a:rPr lang="fr-FR" dirty="0" smtClean="0"/>
              <a:t>Type de données à déposer : classiques V2 + nouveaux types</a:t>
            </a:r>
          </a:p>
          <a:p>
            <a:pPr>
              <a:buClr>
                <a:srgbClr val="F18105"/>
              </a:buClr>
              <a:buFont typeface="Wingdings 2" panose="05020102010507070707" pitchFamily="18" charset="2"/>
              <a:buChar char=""/>
            </a:pPr>
            <a:r>
              <a:rPr lang="fr-FR" dirty="0" smtClean="0"/>
              <a:t>Licences sur les fichiers</a:t>
            </a:r>
          </a:p>
          <a:p>
            <a:pPr>
              <a:buClr>
                <a:srgbClr val="F18105"/>
              </a:buClr>
              <a:buFont typeface="Wingdings 2" panose="05020102010507070707" pitchFamily="18" charset="2"/>
              <a:buChar char=""/>
            </a:pPr>
            <a:r>
              <a:rPr lang="fr-FR" dirty="0" smtClean="0"/>
              <a:t>Champs supplémentaires</a:t>
            </a:r>
          </a:p>
          <a:p>
            <a:pPr>
              <a:buClr>
                <a:srgbClr val="F18105"/>
              </a:buClr>
              <a:buFont typeface="Wingdings 2" panose="05020102010507070707" pitchFamily="18" charset="2"/>
              <a:buChar char=""/>
            </a:pPr>
            <a:r>
              <a:rPr lang="fr-FR" dirty="0" smtClean="0"/>
              <a:t>Champs </a:t>
            </a:r>
            <a:r>
              <a:rPr lang="fr-FR" dirty="0" err="1" smtClean="0"/>
              <a:t>multivalués</a:t>
            </a:r>
            <a:r>
              <a:rPr lang="fr-FR" dirty="0" smtClean="0"/>
              <a:t>/ </a:t>
            </a:r>
            <a:r>
              <a:rPr lang="fr-FR" dirty="0" err="1" smtClean="0"/>
              <a:t>multilangues</a:t>
            </a:r>
            <a:endParaRPr lang="fr-FR" dirty="0"/>
          </a:p>
        </p:txBody>
      </p:sp>
      <p:sp>
        <p:nvSpPr>
          <p:cNvPr id="3" name="Espace réservé de la date 2"/>
          <p:cNvSpPr>
            <a:spLocks noGrp="1"/>
          </p:cNvSpPr>
          <p:nvPr>
            <p:ph type="dt" sz="half" idx="10"/>
          </p:nvPr>
        </p:nvSpPr>
        <p:spPr/>
        <p:txBody>
          <a:bodyPr/>
          <a:lstStyle/>
          <a:p>
            <a:endParaRPr lang="fr-BE" dirty="0"/>
          </a:p>
        </p:txBody>
      </p:sp>
      <p:sp>
        <p:nvSpPr>
          <p:cNvPr id="4" name="Espace réservé du pied de page 3"/>
          <p:cNvSpPr>
            <a:spLocks noGrp="1"/>
          </p:cNvSpPr>
          <p:nvPr>
            <p:ph type="ftr" sz="quarter" idx="11"/>
          </p:nvPr>
        </p:nvSpPr>
        <p:spPr/>
        <p:txBody>
          <a:bodyPr/>
          <a:lstStyle/>
          <a:p>
            <a:pPr algn="ct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49</a:t>
            </a:fld>
            <a:endParaRPr lang="fr-BE" dirty="0"/>
          </a:p>
        </p:txBody>
      </p:sp>
      <p:sp>
        <p:nvSpPr>
          <p:cNvPr id="6" name="Titre 5"/>
          <p:cNvSpPr>
            <a:spLocks noGrp="1"/>
          </p:cNvSpPr>
          <p:nvPr>
            <p:ph type="title"/>
          </p:nvPr>
        </p:nvSpPr>
        <p:spPr/>
        <p:txBody>
          <a:bodyPr/>
          <a:lstStyle/>
          <a:p>
            <a:pPr algn="l"/>
            <a:r>
              <a:rPr lang="fr-FR" b="1" dirty="0" smtClean="0">
                <a:solidFill>
                  <a:schemeClr val="accent4">
                    <a:lumMod val="75000"/>
                  </a:schemeClr>
                </a:solidFill>
              </a:rPr>
              <a:t>Dépôt : nouveautés</a:t>
            </a:r>
            <a:endParaRPr lang="fr-FR" b="1" dirty="0">
              <a:solidFill>
                <a:schemeClr val="accent4">
                  <a:lumMod val="75000"/>
                </a:schemeClr>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422696"/>
            <a:ext cx="962523" cy="54000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919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5001419"/>
          </a:xfrm>
        </p:spPr>
        <p:txBody>
          <a:bodyPr>
            <a:normAutofit fontScale="77500" lnSpcReduction="20000"/>
          </a:bodyPr>
          <a:lstStyle/>
          <a:p>
            <a:pPr>
              <a:buClr>
                <a:schemeClr val="accent6">
                  <a:lumMod val="75000"/>
                </a:schemeClr>
              </a:buClr>
              <a:buSzPct val="100000"/>
            </a:pPr>
            <a:r>
              <a:rPr lang="fr-FR" dirty="0"/>
              <a:t>I</a:t>
            </a:r>
            <a:r>
              <a:rPr lang="fr-FR" dirty="0" smtClean="0"/>
              <a:t>nciter </a:t>
            </a:r>
            <a:r>
              <a:rPr lang="fr-FR" dirty="0"/>
              <a:t>leurs chercheurs à déposer dans </a:t>
            </a:r>
            <a:r>
              <a:rPr lang="fr-FR" dirty="0" smtClean="0"/>
              <a:t>les AO</a:t>
            </a:r>
          </a:p>
          <a:p>
            <a:pPr>
              <a:buClr>
                <a:schemeClr val="accent6">
                  <a:lumMod val="75000"/>
                </a:schemeClr>
              </a:buClr>
              <a:buSzPct val="100000"/>
            </a:pPr>
            <a:r>
              <a:rPr lang="fr-FR" dirty="0" smtClean="0"/>
              <a:t>Elaboration d’une </a:t>
            </a:r>
            <a:r>
              <a:rPr lang="fr-FR" dirty="0"/>
              <a:t>stratégie et </a:t>
            </a:r>
            <a:r>
              <a:rPr lang="fr-FR" dirty="0" smtClean="0"/>
              <a:t>d’une </a:t>
            </a:r>
            <a:r>
              <a:rPr lang="fr-FR" dirty="0"/>
              <a:t>communication </a:t>
            </a:r>
            <a:r>
              <a:rPr lang="fr-FR" dirty="0" smtClean="0"/>
              <a:t>commune, fondée </a:t>
            </a:r>
            <a:r>
              <a:rPr lang="fr-FR" dirty="0"/>
              <a:t>sur </a:t>
            </a:r>
            <a:r>
              <a:rPr lang="fr-FR" dirty="0" smtClean="0"/>
              <a:t>la construction </a:t>
            </a:r>
            <a:r>
              <a:rPr lang="fr-FR" dirty="0"/>
              <a:t>et la diffusion de bonnes pratiques </a:t>
            </a:r>
            <a:r>
              <a:rPr lang="fr-FR" dirty="0" smtClean="0"/>
              <a:t>sur le </a:t>
            </a:r>
            <a:r>
              <a:rPr lang="fr-FR" dirty="0"/>
              <a:t>libre accès aux résultats scientifiques. </a:t>
            </a:r>
            <a:endParaRPr lang="fr-FR" dirty="0" smtClean="0"/>
          </a:p>
          <a:p>
            <a:pPr>
              <a:buClr>
                <a:schemeClr val="accent6">
                  <a:lumMod val="75000"/>
                </a:schemeClr>
              </a:buClr>
              <a:buSzPct val="100000"/>
            </a:pPr>
            <a:r>
              <a:rPr lang="fr-FR" dirty="0" smtClean="0"/>
              <a:t>Concilier </a:t>
            </a:r>
            <a:r>
              <a:rPr lang="fr-FR" dirty="0"/>
              <a:t>les archives institutionnelles et l’archive </a:t>
            </a:r>
            <a:r>
              <a:rPr lang="fr-FR" dirty="0" smtClean="0"/>
              <a:t>commune (nationale) HAL.</a:t>
            </a:r>
          </a:p>
          <a:p>
            <a:pPr>
              <a:buClr>
                <a:schemeClr val="accent6">
                  <a:lumMod val="75000"/>
                </a:schemeClr>
              </a:buClr>
              <a:buSzPct val="100000"/>
            </a:pPr>
            <a:r>
              <a:rPr lang="fr-FR" dirty="0"/>
              <a:t>R</a:t>
            </a:r>
            <a:r>
              <a:rPr lang="fr-FR" dirty="0" smtClean="0"/>
              <a:t>especter </a:t>
            </a:r>
            <a:r>
              <a:rPr lang="fr-FR" dirty="0"/>
              <a:t>les contraintes techniques et procédurales de la plateforme commune HAL, notamment dans les solutions </a:t>
            </a:r>
            <a:r>
              <a:rPr lang="fr-FR" dirty="0" smtClean="0"/>
              <a:t>d’interopérabilité. </a:t>
            </a:r>
          </a:p>
          <a:p>
            <a:pPr>
              <a:buClr>
                <a:schemeClr val="accent6">
                  <a:lumMod val="75000"/>
                </a:schemeClr>
              </a:buClr>
              <a:buSzPct val="100000"/>
            </a:pPr>
            <a:r>
              <a:rPr lang="fr-FR" dirty="0" smtClean="0"/>
              <a:t>Le CCSD facilitera </a:t>
            </a:r>
            <a:r>
              <a:rPr lang="fr-FR" dirty="0"/>
              <a:t>la mise en œuvre de la </a:t>
            </a:r>
            <a:r>
              <a:rPr lang="fr-FR" dirty="0" smtClean="0"/>
              <a:t>convention </a:t>
            </a:r>
            <a:r>
              <a:rPr lang="fr-FR" dirty="0"/>
              <a:t>en mettant à disposition des </a:t>
            </a:r>
            <a:r>
              <a:rPr lang="fr-FR" dirty="0" smtClean="0"/>
              <a:t>partenaires </a:t>
            </a:r>
            <a:r>
              <a:rPr lang="fr-FR" dirty="0"/>
              <a:t>les procédures et protocoles qui font autorité dans la communauté internationale des archives ouvertes ainsi que la documentation et l’appui technique </a:t>
            </a:r>
            <a:r>
              <a:rPr lang="fr-FR" dirty="0" smtClean="0"/>
              <a:t>appropriés.  </a:t>
            </a:r>
            <a:endParaRPr lang="fr-FR" dirty="0"/>
          </a:p>
        </p:txBody>
      </p:sp>
      <p:sp>
        <p:nvSpPr>
          <p:cNvPr id="2" name="Titre 1"/>
          <p:cNvSpPr>
            <a:spLocks noGrp="1"/>
          </p:cNvSpPr>
          <p:nvPr>
            <p:ph type="title"/>
          </p:nvPr>
        </p:nvSpPr>
        <p:spPr>
          <a:xfrm>
            <a:off x="457200" y="274638"/>
            <a:ext cx="8229600" cy="634082"/>
          </a:xfrm>
        </p:spPr>
        <p:txBody>
          <a:bodyPr>
            <a:noAutofit/>
          </a:bodyPr>
          <a:lstStyle/>
          <a:p>
            <a:r>
              <a:rPr lang="fr-FR" sz="4400" b="1" dirty="0">
                <a:solidFill>
                  <a:srgbClr val="F18105"/>
                </a:solidFill>
              </a:rPr>
              <a:t>Engagements des </a:t>
            </a:r>
            <a:r>
              <a:rPr lang="fr-FR" sz="4400" b="1" dirty="0" smtClean="0">
                <a:solidFill>
                  <a:srgbClr val="F18105"/>
                </a:solidFill>
              </a:rPr>
              <a:t>partenaires</a:t>
            </a:r>
            <a:endParaRPr lang="fr-FR" sz="4400" b="1" dirty="0">
              <a:solidFill>
                <a:srgbClr val="F18105"/>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3439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1268760"/>
            <a:ext cx="8049608" cy="4968552"/>
          </a:xfrm>
        </p:spPr>
        <p:txBody>
          <a:bodyPr>
            <a:noAutofit/>
          </a:bodyPr>
          <a:lstStyle/>
          <a:p>
            <a:pPr>
              <a:buClr>
                <a:srgbClr val="F18105"/>
              </a:buClr>
              <a:buFont typeface="Wingdings 2" panose="05020102010507070707" pitchFamily="18" charset="2"/>
              <a:buChar char=""/>
            </a:pPr>
            <a:r>
              <a:rPr lang="fr-FR" sz="2400" dirty="0" err="1" smtClean="0"/>
              <a:t>Solr</a:t>
            </a:r>
            <a:r>
              <a:rPr lang="fr-FR" sz="2400" dirty="0" smtClean="0"/>
              <a:t> </a:t>
            </a:r>
            <a:r>
              <a:rPr lang="fr-FR" sz="2400" dirty="0"/>
              <a:t>est une plateforme logicielle de recherche s'appuyant sur le moteur de recherche </a:t>
            </a:r>
            <a:r>
              <a:rPr lang="fr-FR" sz="2400" dirty="0" err="1"/>
              <a:t>Lucene</a:t>
            </a:r>
            <a:r>
              <a:rPr lang="fr-FR" sz="2400" dirty="0"/>
              <a:t>, créé par la Fondation Apache et distribuée et conçue sous licence </a:t>
            </a:r>
            <a:r>
              <a:rPr lang="fr-FR" sz="2400" dirty="0" smtClean="0"/>
              <a:t>libre</a:t>
            </a:r>
          </a:p>
          <a:p>
            <a:pPr>
              <a:buClr>
                <a:srgbClr val="F18105"/>
              </a:buClr>
              <a:buFont typeface="Wingdings 2" panose="05020102010507070707" pitchFamily="18" charset="2"/>
              <a:buChar char=""/>
            </a:pPr>
            <a:r>
              <a:rPr lang="fr-FR" sz="2400" dirty="0" smtClean="0"/>
              <a:t>Caractéristiques principales : réplication, interfaces </a:t>
            </a:r>
            <a:r>
              <a:rPr lang="fr-FR" sz="2400" dirty="0"/>
              <a:t>XML, JSON </a:t>
            </a:r>
            <a:r>
              <a:rPr lang="fr-FR" sz="2400" dirty="0" smtClean="0"/>
              <a:t>et HTTP, recherche par facettes, etc…</a:t>
            </a:r>
          </a:p>
          <a:p>
            <a:pPr>
              <a:buClr>
                <a:srgbClr val="F18105"/>
              </a:buClr>
              <a:buFont typeface="Wingdings 2" panose="05020102010507070707" pitchFamily="18" charset="2"/>
              <a:buChar char=""/>
            </a:pPr>
            <a:r>
              <a:rPr lang="fr-FR" sz="2400" dirty="0" smtClean="0"/>
              <a:t>Pour HAL : SOLR permet :</a:t>
            </a:r>
          </a:p>
          <a:p>
            <a:pPr lvl="1">
              <a:buClr>
                <a:schemeClr val="bg1">
                  <a:lumMod val="50000"/>
                </a:schemeClr>
              </a:buClr>
              <a:buFont typeface="Wingdings" panose="05000000000000000000" pitchFamily="2" charset="2"/>
              <a:buChar char="ü"/>
            </a:pPr>
            <a:r>
              <a:rPr lang="fr-FR" sz="2400" dirty="0" smtClean="0"/>
              <a:t>Accélérer </a:t>
            </a:r>
            <a:r>
              <a:rPr lang="fr-FR" sz="2400" dirty="0"/>
              <a:t>les accès aux données </a:t>
            </a:r>
            <a:endParaRPr lang="fr-FR" sz="2400" dirty="0" smtClean="0"/>
          </a:p>
          <a:p>
            <a:pPr lvl="1">
              <a:buClr>
                <a:schemeClr val="bg1">
                  <a:lumMod val="50000"/>
                </a:schemeClr>
              </a:buClr>
              <a:buFont typeface="Wingdings" panose="05000000000000000000" pitchFamily="2" charset="2"/>
              <a:buChar char="ü"/>
            </a:pPr>
            <a:r>
              <a:rPr lang="fr-FR" sz="2400" dirty="0" smtClean="0"/>
              <a:t>Recherche </a:t>
            </a:r>
          </a:p>
          <a:p>
            <a:pPr lvl="1">
              <a:buClr>
                <a:schemeClr val="bg1">
                  <a:lumMod val="50000"/>
                </a:schemeClr>
              </a:buClr>
              <a:buFont typeface="Wingdings" panose="05000000000000000000" pitchFamily="2" charset="2"/>
              <a:buChar char="ü"/>
            </a:pPr>
            <a:r>
              <a:rPr lang="fr-FR" sz="2400" dirty="0" smtClean="0"/>
              <a:t>Consultation </a:t>
            </a:r>
            <a:r>
              <a:rPr lang="fr-FR" sz="2400" dirty="0"/>
              <a:t>(Auteurs, laboratoires, …) </a:t>
            </a:r>
            <a:endParaRPr lang="fr-FR" sz="2400" dirty="0" smtClean="0"/>
          </a:p>
          <a:p>
            <a:pPr lvl="1">
              <a:buClr>
                <a:schemeClr val="bg1">
                  <a:lumMod val="50000"/>
                </a:schemeClr>
              </a:buClr>
              <a:buFont typeface="Wingdings" panose="05000000000000000000" pitchFamily="2" charset="2"/>
              <a:buChar char="ü"/>
            </a:pPr>
            <a:r>
              <a:rPr lang="fr-FR" sz="2400" dirty="0" smtClean="0"/>
              <a:t>Statistiques </a:t>
            </a:r>
          </a:p>
          <a:p>
            <a:pPr lvl="1">
              <a:buClr>
                <a:schemeClr val="bg1">
                  <a:lumMod val="50000"/>
                </a:schemeClr>
              </a:buClr>
              <a:buFont typeface="Wingdings" panose="05000000000000000000" pitchFamily="2" charset="2"/>
              <a:buChar char="ü"/>
            </a:pPr>
            <a:r>
              <a:rPr lang="fr-FR" sz="2400" dirty="0" smtClean="0"/>
              <a:t>Auto-complétion </a:t>
            </a:r>
          </a:p>
          <a:p>
            <a:pPr lvl="1">
              <a:buClr>
                <a:schemeClr val="bg1">
                  <a:lumMod val="50000"/>
                </a:schemeClr>
              </a:buClr>
              <a:buFont typeface="Wingdings" panose="05000000000000000000" pitchFamily="2" charset="2"/>
              <a:buChar char="ü"/>
            </a:pPr>
            <a:r>
              <a:rPr lang="fr-FR" sz="2400" dirty="0" smtClean="0"/>
              <a:t>API </a:t>
            </a:r>
            <a:r>
              <a:rPr lang="fr-FR" sz="2400" dirty="0"/>
              <a:t>de recherche</a:t>
            </a:r>
          </a:p>
        </p:txBody>
      </p:sp>
      <p:sp>
        <p:nvSpPr>
          <p:cNvPr id="3" name="Espace réservé de la date 2"/>
          <p:cNvSpPr>
            <a:spLocks noGrp="1"/>
          </p:cNvSpPr>
          <p:nvPr>
            <p:ph type="dt" sz="half" idx="10"/>
          </p:nvPr>
        </p:nvSpPr>
        <p:spPr/>
        <p:txBody>
          <a:bodyPr/>
          <a:lstStyle/>
          <a:p>
            <a:endParaRPr lang="fr-BE" dirty="0"/>
          </a:p>
        </p:txBody>
      </p:sp>
      <p:sp>
        <p:nvSpPr>
          <p:cNvPr id="4" name="Espace réservé du pied de page 3"/>
          <p:cNvSpPr>
            <a:spLocks noGrp="1"/>
          </p:cNvSpPr>
          <p:nvPr>
            <p:ph type="ftr" sz="quarter" idx="11"/>
          </p:nvPr>
        </p:nvSpPr>
        <p:spPr/>
        <p:txBody>
          <a:bodyPr/>
          <a:lstStyle/>
          <a:p>
            <a:pPr algn="ct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50</a:t>
            </a:fld>
            <a:endParaRPr lang="fr-BE" dirty="0"/>
          </a:p>
        </p:txBody>
      </p:sp>
      <p:sp>
        <p:nvSpPr>
          <p:cNvPr id="6" name="Titre 5"/>
          <p:cNvSpPr>
            <a:spLocks noGrp="1"/>
          </p:cNvSpPr>
          <p:nvPr>
            <p:ph type="title"/>
          </p:nvPr>
        </p:nvSpPr>
        <p:spPr/>
        <p:txBody>
          <a:bodyPr/>
          <a:lstStyle/>
          <a:p>
            <a:pPr algn="l"/>
            <a:r>
              <a:rPr lang="fr-FR" b="1" dirty="0" smtClean="0">
                <a:solidFill>
                  <a:schemeClr val="accent4">
                    <a:lumMod val="75000"/>
                  </a:schemeClr>
                </a:solidFill>
              </a:rPr>
              <a:t>Moteur de recherche </a:t>
            </a:r>
            <a:r>
              <a:rPr lang="fr-FR" b="1" dirty="0" err="1" smtClean="0">
                <a:solidFill>
                  <a:schemeClr val="accent4">
                    <a:lumMod val="75000"/>
                  </a:schemeClr>
                </a:solidFill>
              </a:rPr>
              <a:t>solr</a:t>
            </a:r>
            <a:endParaRPr lang="fr-FR" b="1" dirty="0">
              <a:solidFill>
                <a:schemeClr val="accent4">
                  <a:lumMod val="75000"/>
                </a:schemeClr>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422696"/>
            <a:ext cx="962523" cy="54000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577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1" y="274638"/>
            <a:ext cx="8801519" cy="1143000"/>
          </a:xfrm>
        </p:spPr>
        <p:txBody>
          <a:bodyPr>
            <a:normAutofit/>
          </a:bodyPr>
          <a:lstStyle/>
          <a:p>
            <a:pPr algn="l"/>
            <a:r>
              <a:rPr lang="fr-FR" sz="3600" b="1" dirty="0" smtClean="0">
                <a:solidFill>
                  <a:schemeClr val="accent4">
                    <a:lumMod val="75000"/>
                  </a:schemeClr>
                </a:solidFill>
              </a:rPr>
              <a:t>Administration portails et collections</a:t>
            </a:r>
            <a:endParaRPr lang="fr-FR" sz="3600" b="1" dirty="0">
              <a:solidFill>
                <a:schemeClr val="accent4">
                  <a:lumMod val="75000"/>
                </a:schemeClr>
              </a:solidFill>
            </a:endParaRPr>
          </a:p>
        </p:txBody>
      </p:sp>
      <p:sp>
        <p:nvSpPr>
          <p:cNvPr id="3" name="Espace réservé du contenu 2"/>
          <p:cNvSpPr>
            <a:spLocks noGrp="1"/>
          </p:cNvSpPr>
          <p:nvPr>
            <p:ph idx="1"/>
          </p:nvPr>
        </p:nvSpPr>
        <p:spPr/>
        <p:txBody>
          <a:bodyPr>
            <a:normAutofit/>
          </a:bodyPr>
          <a:lstStyle/>
          <a:p>
            <a:pPr>
              <a:buClr>
                <a:srgbClr val="FF6600"/>
              </a:buClr>
            </a:pPr>
            <a:r>
              <a:rPr lang="fr-FR" dirty="0" smtClean="0"/>
              <a:t>Plus d’autonomie dans la gestion de son archive institutionnelle</a:t>
            </a:r>
          </a:p>
          <a:p>
            <a:pPr lvl="1">
              <a:buClr>
                <a:schemeClr val="tx1">
                  <a:lumMod val="65000"/>
                  <a:lumOff val="35000"/>
                </a:schemeClr>
              </a:buClr>
              <a:buFont typeface="Wingdings" charset="2"/>
              <a:buChar char="ü"/>
            </a:pPr>
            <a:r>
              <a:rPr lang="fr-FR" dirty="0" smtClean="0"/>
              <a:t>Gestion du menu intégré</a:t>
            </a:r>
          </a:p>
          <a:p>
            <a:pPr lvl="1">
              <a:buClr>
                <a:schemeClr val="tx1">
                  <a:lumMod val="65000"/>
                  <a:lumOff val="35000"/>
                </a:schemeClr>
              </a:buClr>
              <a:buFont typeface="Wingdings" charset="2"/>
              <a:buChar char="ü"/>
            </a:pPr>
            <a:r>
              <a:rPr lang="fr-FR" dirty="0" smtClean="0"/>
              <a:t>Gestion personnalisée du contenu</a:t>
            </a:r>
          </a:p>
          <a:p>
            <a:pPr lvl="1">
              <a:buClr>
                <a:schemeClr val="tx1">
                  <a:lumMod val="65000"/>
                  <a:lumOff val="35000"/>
                </a:schemeClr>
              </a:buClr>
              <a:buFont typeface="Wingdings" charset="2"/>
              <a:buChar char="ü"/>
            </a:pPr>
            <a:r>
              <a:rPr lang="fr-FR" dirty="0" err="1" smtClean="0"/>
              <a:t>Widgets</a:t>
            </a:r>
            <a:endParaRPr lang="fr-FR" dirty="0" smtClean="0"/>
          </a:p>
          <a:p>
            <a:pPr lvl="1">
              <a:buClr>
                <a:schemeClr val="tx1">
                  <a:lumMod val="65000"/>
                  <a:lumOff val="35000"/>
                </a:schemeClr>
              </a:buClr>
              <a:buFont typeface="Wingdings" charset="2"/>
              <a:buChar char="ü"/>
            </a:pPr>
            <a:r>
              <a:rPr lang="fr-FR" dirty="0" smtClean="0"/>
              <a:t>Style</a:t>
            </a:r>
          </a:p>
          <a:p>
            <a:pPr lvl="1">
              <a:buClr>
                <a:srgbClr val="FF6600"/>
              </a:buClr>
            </a:pPr>
            <a:endParaRPr lang="fr-FR" dirty="0"/>
          </a:p>
          <a:p>
            <a:pPr>
              <a:buClr>
                <a:srgbClr val="FF6600"/>
              </a:buClr>
            </a:pPr>
            <a:r>
              <a:rPr lang="fr-FR" dirty="0" smtClean="0"/>
              <a:t>Module de gestion des statistiques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422696"/>
            <a:ext cx="962523" cy="540000"/>
          </a:xfrm>
          <a:prstGeom prst="rect">
            <a:avLst/>
          </a:prstGeom>
        </p:spPr>
      </p:pic>
    </p:spTree>
    <p:extLst>
      <p:ext uri="{BB962C8B-B14F-4D97-AF65-F5344CB8AC3E}">
        <p14:creationId xmlns:p14="http://schemas.microsoft.com/office/powerpoint/2010/main" val="140135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83568" y="1700808"/>
            <a:ext cx="7848872" cy="4306483"/>
          </a:xfrm>
        </p:spPr>
        <p:txBody>
          <a:bodyPr>
            <a:normAutofit/>
          </a:bodyPr>
          <a:lstStyle/>
          <a:p>
            <a:pPr marL="624078" indent="-514350">
              <a:buClr>
                <a:srgbClr val="FB8605"/>
              </a:buClr>
              <a:buFont typeface="+mj-lt"/>
              <a:buAutoNum type="arabicPeriod"/>
            </a:pPr>
            <a:r>
              <a:rPr lang="fr-FR" sz="2400" dirty="0"/>
              <a:t>Développement par le Partenaire d'une archive ouverte institutionnelle locale qui duplique son contenu (texte intégral et signalement) dans l'archive HAL, </a:t>
            </a:r>
            <a:r>
              <a:rPr lang="fr-FR" sz="2400" b="1" dirty="0">
                <a:solidFill>
                  <a:schemeClr val="accent6">
                    <a:lumMod val="75000"/>
                  </a:schemeClr>
                </a:solidFill>
              </a:rPr>
              <a:t>sous réserve de se conformer aux conditions scientifiques et techniques d'éligibilité à la plate-forme</a:t>
            </a:r>
            <a:r>
              <a:rPr lang="fr-FR" sz="2400" dirty="0"/>
              <a:t>. </a:t>
            </a:r>
            <a:endParaRPr lang="fr-FR" sz="2400" dirty="0" smtClean="0"/>
          </a:p>
          <a:p>
            <a:pPr lvl="1">
              <a:buClr>
                <a:srgbClr val="FB8605"/>
              </a:buClr>
              <a:buSzPct val="100000"/>
              <a:buFont typeface="Wingdings" pitchFamily="2" charset="2"/>
              <a:buChar char="Ø"/>
            </a:pPr>
            <a:r>
              <a:rPr lang="fr-FR" sz="2400" dirty="0" smtClean="0"/>
              <a:t>Outre la visibilité reconnue de HAL, ces </a:t>
            </a:r>
            <a:r>
              <a:rPr lang="fr-FR" sz="2400" dirty="0"/>
              <a:t>dispositions permettent aux archives institutionnelles locales de bénéficier de l'archivage pérenne de HAL mis en œuvre avec le CINES ainsi que de l'interconnexion aux bases internationales, ArXiv, </a:t>
            </a:r>
            <a:r>
              <a:rPr lang="fr-FR" sz="2400" dirty="0" err="1"/>
              <a:t>PubmedCentral</a:t>
            </a:r>
            <a:r>
              <a:rPr lang="fr-FR" sz="2400" dirty="0"/>
              <a:t>, </a:t>
            </a:r>
            <a:r>
              <a:rPr lang="fr-FR" sz="2400" dirty="0" err="1"/>
              <a:t>Repec</a:t>
            </a:r>
            <a:r>
              <a:rPr lang="fr-FR" sz="2400" dirty="0" smtClean="0"/>
              <a:t>.</a:t>
            </a:r>
            <a:endParaRPr lang="fr-FR" sz="2400" dirty="0"/>
          </a:p>
        </p:txBody>
      </p:sp>
      <p:sp>
        <p:nvSpPr>
          <p:cNvPr id="4" name="Titre 3"/>
          <p:cNvSpPr>
            <a:spLocks noGrp="1"/>
          </p:cNvSpPr>
          <p:nvPr>
            <p:ph type="title"/>
          </p:nvPr>
        </p:nvSpPr>
        <p:spPr>
          <a:xfrm>
            <a:off x="827585" y="274638"/>
            <a:ext cx="7848872" cy="994122"/>
          </a:xfrm>
        </p:spPr>
        <p:txBody>
          <a:bodyPr>
            <a:noAutofit/>
          </a:bodyPr>
          <a:lstStyle/>
          <a:p>
            <a:r>
              <a:rPr lang="fr-FR" sz="3800" b="1" dirty="0">
                <a:solidFill>
                  <a:schemeClr val="accent6">
                    <a:lumMod val="75000"/>
                  </a:schemeClr>
                </a:solidFill>
              </a:rPr>
              <a:t>Mise en œuvre de </a:t>
            </a:r>
            <a:r>
              <a:rPr lang="fr-FR" sz="3800" b="1" dirty="0" smtClean="0">
                <a:solidFill>
                  <a:schemeClr val="accent6">
                    <a:lumMod val="75000"/>
                  </a:schemeClr>
                </a:solidFill>
              </a:rPr>
              <a:t>la mutualisation</a:t>
            </a:r>
            <a:endParaRPr lang="fr-FR" sz="3800" b="1" dirty="0">
              <a:solidFill>
                <a:schemeClr val="accent6">
                  <a:lumMod val="7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64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27584" y="1556792"/>
            <a:ext cx="7611616" cy="4347592"/>
          </a:xfrm>
        </p:spPr>
        <p:txBody>
          <a:bodyPr>
            <a:normAutofit/>
          </a:bodyPr>
          <a:lstStyle/>
          <a:p>
            <a:pPr marL="514350" indent="-514350">
              <a:buClr>
                <a:srgbClr val="FB8605"/>
              </a:buClr>
              <a:buFont typeface="+mj-lt"/>
              <a:buAutoNum type="arabicPeriod" startAt="2"/>
            </a:pPr>
            <a:r>
              <a:rPr lang="fr-FR" sz="2400" dirty="0"/>
              <a:t>Utiliser un portail spécialisé de HAL, créé par le CCSD </a:t>
            </a:r>
            <a:r>
              <a:rPr lang="fr-FR" sz="2400" dirty="0" smtClean="0"/>
              <a:t>pour </a:t>
            </a:r>
            <a:r>
              <a:rPr lang="fr-FR" sz="2400" dirty="0"/>
              <a:t>le partenaire qui en fait la demande.</a:t>
            </a:r>
          </a:p>
          <a:p>
            <a:pPr marL="742950" lvl="1" indent="-342900">
              <a:buClr>
                <a:schemeClr val="bg1">
                  <a:lumMod val="50000"/>
                </a:schemeClr>
              </a:buClr>
              <a:buFont typeface="Wingdings" panose="05000000000000000000" pitchFamily="2" charset="2"/>
              <a:buChar char="ü"/>
            </a:pPr>
            <a:r>
              <a:rPr lang="fr-FR" sz="2400" b="1" dirty="0">
                <a:solidFill>
                  <a:schemeClr val="accent6">
                    <a:lumMod val="75000"/>
                  </a:schemeClr>
                </a:solidFill>
              </a:rPr>
              <a:t>Personnalisation</a:t>
            </a:r>
            <a:r>
              <a:rPr lang="fr-FR" sz="2400" dirty="0"/>
              <a:t> du portail</a:t>
            </a:r>
          </a:p>
          <a:p>
            <a:pPr marL="742950" lvl="1" indent="-342900">
              <a:buClr>
                <a:schemeClr val="bg1">
                  <a:lumMod val="50000"/>
                </a:schemeClr>
              </a:buClr>
              <a:buFont typeface="Wingdings" panose="05000000000000000000" pitchFamily="2" charset="2"/>
              <a:buChar char="ü"/>
            </a:pPr>
            <a:r>
              <a:rPr lang="fr-FR" sz="2400" dirty="0"/>
              <a:t>Ajout de </a:t>
            </a:r>
            <a:r>
              <a:rPr lang="fr-FR" sz="2400" b="1" dirty="0">
                <a:solidFill>
                  <a:schemeClr val="accent6">
                    <a:lumMod val="75000"/>
                  </a:schemeClr>
                </a:solidFill>
              </a:rPr>
              <a:t>métadonnées « locales »</a:t>
            </a:r>
          </a:p>
          <a:p>
            <a:pPr marL="457200" indent="-457200">
              <a:buClr>
                <a:srgbClr val="FB8605"/>
              </a:buClr>
              <a:buSzPct val="100000"/>
              <a:buFont typeface="Wingdings" pitchFamily="2" charset="2"/>
              <a:buChar char="Ø"/>
            </a:pPr>
            <a:r>
              <a:rPr lang="fr-FR" sz="2400" dirty="0"/>
              <a:t>Archivage pérenne  et interconnexion aux bases internationales, </a:t>
            </a:r>
            <a:r>
              <a:rPr lang="fr-FR" sz="2400" dirty="0" err="1"/>
              <a:t>ArXiv</a:t>
            </a:r>
            <a:r>
              <a:rPr lang="fr-FR" sz="2400" dirty="0"/>
              <a:t>, </a:t>
            </a:r>
            <a:r>
              <a:rPr lang="fr-FR" sz="2400" dirty="0" err="1"/>
              <a:t>PubmedCentral</a:t>
            </a:r>
            <a:r>
              <a:rPr lang="fr-FR" sz="2400" dirty="0"/>
              <a:t>, </a:t>
            </a:r>
            <a:r>
              <a:rPr lang="fr-FR" sz="2400" dirty="0" err="1"/>
              <a:t>Repec</a:t>
            </a:r>
            <a:r>
              <a:rPr lang="fr-FR" sz="2400" dirty="0"/>
              <a:t>.</a:t>
            </a:r>
          </a:p>
          <a:p>
            <a:pPr marL="457200" indent="-457200">
              <a:buClr>
                <a:srgbClr val="FB8605"/>
              </a:buClr>
              <a:buSzPct val="100000"/>
              <a:buFont typeface="Wingdings" pitchFamily="2" charset="2"/>
              <a:buChar char="Ø"/>
            </a:pPr>
            <a:r>
              <a:rPr lang="fr-FR" sz="2400" dirty="0"/>
              <a:t>L’investissement, le développement, la gestion de l’infrastructure… sont supportés par une  unité spécialisée.</a:t>
            </a:r>
          </a:p>
          <a:p>
            <a:endParaRPr lang="fr-FR" dirty="0"/>
          </a:p>
        </p:txBody>
      </p:sp>
      <p:sp>
        <p:nvSpPr>
          <p:cNvPr id="4" name="Titre 3"/>
          <p:cNvSpPr>
            <a:spLocks noGrp="1"/>
          </p:cNvSpPr>
          <p:nvPr>
            <p:ph type="title"/>
          </p:nvPr>
        </p:nvSpPr>
        <p:spPr>
          <a:xfrm>
            <a:off x="755577" y="274638"/>
            <a:ext cx="7992887" cy="850106"/>
          </a:xfrm>
        </p:spPr>
        <p:txBody>
          <a:bodyPr>
            <a:normAutofit/>
          </a:bodyPr>
          <a:lstStyle/>
          <a:p>
            <a:pPr>
              <a:buClr>
                <a:schemeClr val="accent6">
                  <a:lumMod val="75000"/>
                </a:schemeClr>
              </a:buClr>
            </a:pPr>
            <a:r>
              <a:rPr lang="fr-FR" sz="3800" b="1" dirty="0" smtClean="0">
                <a:solidFill>
                  <a:schemeClr val="accent6">
                    <a:lumMod val="75000"/>
                  </a:schemeClr>
                </a:solidFill>
              </a:rPr>
              <a:t>Mise en œuvre de la mutualisation</a:t>
            </a:r>
            <a:endParaRPr lang="fr-FR" sz="3800" b="1" dirty="0">
              <a:solidFill>
                <a:schemeClr val="accent6">
                  <a:lumMod val="7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819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l"/>
            <a:r>
              <a:rPr lang="fr-FR" sz="4400" b="1" dirty="0" smtClean="0">
                <a:solidFill>
                  <a:schemeClr val="accent6">
                    <a:lumMod val="75000"/>
                  </a:schemeClr>
                </a:solidFill>
              </a:rPr>
              <a:t>Horizon 2020</a:t>
            </a:r>
            <a:endParaRPr lang="fr-FR" sz="4400" b="1" dirty="0">
              <a:solidFill>
                <a:schemeClr val="accent6">
                  <a:lumMod val="75000"/>
                </a:schemeClr>
              </a:solidFill>
            </a:endParaRPr>
          </a:p>
        </p:txBody>
      </p:sp>
      <p:sp>
        <p:nvSpPr>
          <p:cNvPr id="2" name="Espace réservé du contenu 1"/>
          <p:cNvSpPr>
            <a:spLocks noGrp="1"/>
          </p:cNvSpPr>
          <p:nvPr>
            <p:ph sz="half" idx="2"/>
          </p:nvPr>
        </p:nvSpPr>
        <p:spPr>
          <a:xfrm>
            <a:off x="251521" y="1844824"/>
            <a:ext cx="3744416" cy="4281339"/>
          </a:xfrm>
        </p:spPr>
        <p:txBody>
          <a:bodyPr>
            <a:normAutofit fontScale="92500" lnSpcReduction="10000"/>
          </a:bodyPr>
          <a:lstStyle/>
          <a:p>
            <a:pPr marL="109728" indent="0">
              <a:buClr>
                <a:schemeClr val="accent6">
                  <a:lumMod val="75000"/>
                </a:schemeClr>
              </a:buClr>
              <a:buNone/>
            </a:pPr>
            <a:r>
              <a:rPr lang="fr-FR" sz="2400" dirty="0" smtClean="0"/>
              <a:t>Le </a:t>
            </a:r>
            <a:r>
              <a:rPr lang="fr-FR" sz="2400" dirty="0"/>
              <a:t>programme </a:t>
            </a:r>
            <a:r>
              <a:rPr lang="fr-FR" sz="2400" dirty="0">
                <a:hlinkClick r:id="rId3"/>
              </a:rPr>
              <a:t>Horizon 2020</a:t>
            </a:r>
            <a:r>
              <a:rPr lang="fr-FR" sz="2400" dirty="0"/>
              <a:t> comporte l’obligation d’assurer le libre accès aux publications issues des recherches qu’il aura contribuées à financer. </a:t>
            </a:r>
            <a:endParaRPr lang="fr-FR" sz="2400" dirty="0" smtClean="0"/>
          </a:p>
          <a:p>
            <a:pPr marL="109728" indent="0">
              <a:buClr>
                <a:schemeClr val="accent6">
                  <a:lumMod val="75000"/>
                </a:schemeClr>
              </a:buClr>
              <a:buNone/>
            </a:pPr>
            <a:endParaRPr lang="fr-FR" dirty="0" smtClean="0"/>
          </a:p>
          <a:p>
            <a:pPr marL="109728" indent="0">
              <a:buClr>
                <a:schemeClr val="accent6">
                  <a:lumMod val="75000"/>
                </a:schemeClr>
              </a:buClr>
              <a:buNone/>
            </a:pPr>
            <a:endParaRPr lang="fr-FR" dirty="0"/>
          </a:p>
          <a:p>
            <a:pPr marL="109728" indent="0">
              <a:buClr>
                <a:schemeClr val="accent6">
                  <a:lumMod val="75000"/>
                </a:schemeClr>
              </a:buClr>
              <a:buNone/>
            </a:pPr>
            <a:r>
              <a:rPr lang="fr-FR" sz="1900" dirty="0">
                <a:hlinkClick r:id="rId3"/>
              </a:rPr>
              <a:t>http://www.horizon2020.gouv.fr</a:t>
            </a:r>
            <a:r>
              <a:rPr lang="fr-FR" sz="1900" dirty="0" smtClean="0">
                <a:hlinkClick r:id="rId3"/>
              </a:rPr>
              <a:t>/</a:t>
            </a:r>
            <a:endParaRPr lang="fr-FR" sz="1900" dirty="0" smtClean="0"/>
          </a:p>
          <a:p>
            <a:pPr marL="109728" indent="0">
              <a:buClr>
                <a:schemeClr val="accent6">
                  <a:lumMod val="75000"/>
                </a:schemeClr>
              </a:buClr>
              <a:buNone/>
            </a:pPr>
            <a:endParaRPr lang="fr-FR" sz="1900" dirty="0" smtClean="0">
              <a:hlinkClick r:id="rId4"/>
            </a:endParaRPr>
          </a:p>
          <a:p>
            <a:pPr marL="109728" indent="0">
              <a:buClr>
                <a:schemeClr val="accent6">
                  <a:lumMod val="75000"/>
                </a:schemeClr>
              </a:buClr>
              <a:buNone/>
            </a:pPr>
            <a:r>
              <a:rPr lang="fr-FR" sz="1900" dirty="0" smtClean="0">
                <a:hlinkClick r:id="rId4"/>
              </a:rPr>
              <a:t>http</a:t>
            </a:r>
            <a:r>
              <a:rPr lang="fr-FR" sz="1900" dirty="0">
                <a:hlinkClick r:id="rId4"/>
              </a:rPr>
              <a:t>://</a:t>
            </a:r>
            <a:r>
              <a:rPr lang="fr-FR" sz="1900" dirty="0" smtClean="0">
                <a:hlinkClick r:id="rId4"/>
              </a:rPr>
              <a:t>www.jubil.upmc.fr/fr/open_access/horizon_2020_et_l_open_access_en_resume.html</a:t>
            </a:r>
            <a:endParaRPr lang="fr-FR" sz="1900" dirty="0" smtClean="0"/>
          </a:p>
          <a:p>
            <a:pPr marL="109728" indent="0">
              <a:buClr>
                <a:schemeClr val="accent6">
                  <a:lumMod val="75000"/>
                </a:schemeClr>
              </a:buClr>
              <a:buNone/>
            </a:pPr>
            <a:endParaRPr lang="fr-FR" sz="2400" dirty="0"/>
          </a:p>
        </p:txBody>
      </p:sp>
      <p:sp>
        <p:nvSpPr>
          <p:cNvPr id="6" name="Espace réservé du texte 5"/>
          <p:cNvSpPr>
            <a:spLocks noGrp="1"/>
          </p:cNvSpPr>
          <p:nvPr>
            <p:ph type="body" sz="quarter" idx="3"/>
          </p:nvPr>
        </p:nvSpPr>
        <p:spPr/>
        <p:txBody>
          <a:bodyPr/>
          <a:lstStyle/>
          <a:p>
            <a:endParaRPr lang="fr-FR" dirty="0"/>
          </a:p>
        </p:txBody>
      </p:sp>
      <p:sp>
        <p:nvSpPr>
          <p:cNvPr id="7" name="Espace réservé du contenu 6"/>
          <p:cNvSpPr>
            <a:spLocks noGrp="1"/>
          </p:cNvSpPr>
          <p:nvPr>
            <p:ph sz="quarter" idx="4"/>
          </p:nvPr>
        </p:nvSpPr>
        <p:spPr/>
        <p:txBody>
          <a:bodyPr/>
          <a:lstStyle/>
          <a:p>
            <a:endParaRPr lang="fr-FR" dirty="0"/>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5666" y="1412777"/>
            <a:ext cx="4838588" cy="367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437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b="1" dirty="0" smtClean="0">
                <a:solidFill>
                  <a:srgbClr val="F18105"/>
                </a:solidFill>
              </a:rPr>
              <a:t>HAL et </a:t>
            </a:r>
            <a:r>
              <a:rPr lang="fr-FR" b="1" dirty="0" err="1" smtClean="0">
                <a:solidFill>
                  <a:srgbClr val="F18105"/>
                </a:solidFill>
              </a:rPr>
              <a:t>OpenAIRE</a:t>
            </a:r>
            <a:endParaRPr lang="fr-FR" b="1" dirty="0">
              <a:solidFill>
                <a:srgbClr val="F18105"/>
              </a:solidFill>
            </a:endParaRPr>
          </a:p>
        </p:txBody>
      </p:sp>
      <p:sp>
        <p:nvSpPr>
          <p:cNvPr id="3" name="Espace réservé du contenu 2"/>
          <p:cNvSpPr>
            <a:spLocks noGrp="1"/>
          </p:cNvSpPr>
          <p:nvPr>
            <p:ph idx="1"/>
          </p:nvPr>
        </p:nvSpPr>
        <p:spPr>
          <a:xfrm>
            <a:off x="457200" y="1484784"/>
            <a:ext cx="8229600" cy="4641379"/>
          </a:xfrm>
        </p:spPr>
        <p:txBody>
          <a:bodyPr>
            <a:normAutofit fontScale="85000" lnSpcReduction="20000"/>
          </a:bodyPr>
          <a:lstStyle/>
          <a:p>
            <a:pPr>
              <a:buClr>
                <a:srgbClr val="F18105"/>
              </a:buClr>
            </a:pPr>
            <a:r>
              <a:rPr lang="fr-FR" dirty="0" smtClean="0"/>
              <a:t>Le protocole devrait  amener les chercheurs et enseignants- chercheurs français à déposer, dans le cas où ils ne trouvent pas leur institution dans la liste des archives proposées par le projet (via Open DOAR), dans l’archive commune HAL, plutôt que dans l’archive orpheline.</a:t>
            </a:r>
          </a:p>
          <a:p>
            <a:pPr>
              <a:buClr>
                <a:srgbClr val="F18105"/>
              </a:buClr>
              <a:defRPr/>
            </a:pPr>
            <a:r>
              <a:rPr lang="fr-FR" dirty="0"/>
              <a:t>HAL permet le dépôt pour tous, les AO institutionnelles doivent être reversées dans HAL </a:t>
            </a:r>
            <a:r>
              <a:rPr lang="fr-FR" sz="2800" dirty="0"/>
              <a:t>(Convention de partenariat en faveur des archives ouvertes et de la plateforme mutualisée HAL)</a:t>
            </a:r>
            <a:r>
              <a:rPr lang="fr-FR" dirty="0"/>
              <a:t>.</a:t>
            </a:r>
          </a:p>
          <a:p>
            <a:pPr marL="0" indent="0">
              <a:buClr>
                <a:srgbClr val="F18105"/>
              </a:buClr>
              <a:buNone/>
              <a:defRPr/>
            </a:pPr>
            <a:endParaRPr lang="fr-FR" dirty="0"/>
          </a:p>
          <a:p>
            <a:pPr>
              <a:buClr>
                <a:srgbClr val="F18105"/>
              </a:buClr>
              <a:defRPr/>
            </a:pPr>
            <a:r>
              <a:rPr lang="fr-FR" dirty="0"/>
              <a:t>En plus, HAL est bien évidemment </a:t>
            </a:r>
            <a:r>
              <a:rPr lang="en-GB" i="1" dirty="0">
                <a:latin typeface="Times New Roman" panose="02020603050405020304" pitchFamily="18" charset="0"/>
                <a:cs typeface="Times New Roman" panose="02020603050405020304" pitchFamily="18" charset="0"/>
              </a:rPr>
              <a:t>“</a:t>
            </a:r>
            <a:r>
              <a:rPr lang="en-GB" i="1" dirty="0" err="1">
                <a:latin typeface="Times New Roman" panose="02020603050405020304" pitchFamily="18" charset="0"/>
                <a:cs typeface="Times New Roman" panose="02020603050405020304" pitchFamily="18" charset="0"/>
              </a:rPr>
              <a:t>OpenAIRE</a:t>
            </a:r>
            <a:r>
              <a:rPr lang="en-GB" i="1" dirty="0">
                <a:latin typeface="Times New Roman" panose="02020603050405020304" pitchFamily="18" charset="0"/>
                <a:cs typeface="Times New Roman" panose="02020603050405020304" pitchFamily="18" charset="0"/>
              </a:rPr>
              <a:t> compliant”</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528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14676</TotalTime>
  <Words>2106</Words>
  <Application>Microsoft Office PowerPoint</Application>
  <PresentationFormat>Affichage à l'écran (4:3)</PresentationFormat>
  <Paragraphs>397</Paragraphs>
  <Slides>51</Slides>
  <Notes>26</Notes>
  <HiddenSlides>0</HiddenSlides>
  <MMClips>0</MMClips>
  <ScaleCrop>false</ScaleCrop>
  <HeadingPairs>
    <vt:vector size="4" baseType="variant">
      <vt:variant>
        <vt:lpstr>Thème</vt:lpstr>
      </vt:variant>
      <vt:variant>
        <vt:i4>3</vt:i4>
      </vt:variant>
      <vt:variant>
        <vt:lpstr>Titres des diapositives</vt:lpstr>
      </vt:variant>
      <vt:variant>
        <vt:i4>51</vt:i4>
      </vt:variant>
    </vt:vector>
  </HeadingPairs>
  <TitlesOfParts>
    <vt:vector size="54" baseType="lpstr">
      <vt:lpstr>Thème Office</vt:lpstr>
      <vt:lpstr>1_Conception personnalisée</vt:lpstr>
      <vt:lpstr>Conception personnalisée</vt:lpstr>
      <vt:lpstr>Politique nationale : HAL archives ouvertes, et archives institutionnelles </vt:lpstr>
      <vt:lpstr>Les enjeux du libre accès définis dans la BSN 4 </vt:lpstr>
      <vt:lpstr>Présentation PowerPoint</vt:lpstr>
      <vt:lpstr>Présentation PowerPoint</vt:lpstr>
      <vt:lpstr>Engagements des partenaires</vt:lpstr>
      <vt:lpstr>Mise en œuvre de la mutualisation</vt:lpstr>
      <vt:lpstr>Mise en œuvre de la mutualisation</vt:lpstr>
      <vt:lpstr>Horizon 2020</vt:lpstr>
      <vt:lpstr>HAL et OpenAIRE</vt:lpstr>
      <vt:lpstr>Le libre accès ou open access : définition (BOAI)</vt:lpstr>
      <vt:lpstr>Présentation PowerPoint</vt:lpstr>
      <vt:lpstr>Le CST</vt:lpstr>
      <vt:lpstr>Présentation PowerPoint</vt:lpstr>
      <vt:lpstr>HAL : ARCHIVE OUVERTE MULTIFORME</vt:lpstr>
      <vt:lpstr>Présentation PowerPoint</vt:lpstr>
      <vt:lpstr>Présentation PowerPoint</vt:lpstr>
      <vt:lpstr>LES RÉFÉRENTIELS UTILISÉS PAR HAL</vt:lpstr>
      <vt:lpstr> Identifiant et citabilité électronique  </vt:lpstr>
      <vt:lpstr>Parcours du document</vt:lpstr>
      <vt:lpstr>La plate-forme HAL, des garanties de  pérennité</vt:lpstr>
      <vt:lpstr>en quelques chiffres  </vt:lpstr>
      <vt:lpstr> Une archive institutionnelle HAL permet de : </vt:lpstr>
      <vt:lpstr>Les liens avec les autres grandes archives internationales sont possibles grâce à une politique volontaire en matière de pérennité de garanties scientifiques dont les résultats sont visibles</vt:lpstr>
      <vt:lpstr>Les déclinaisons de HAL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RAYONNEMENT</vt:lpstr>
      <vt:lpstr>Présentation PowerPoint</vt:lpstr>
      <vt:lpstr>Les archives ouvertes pour le chercheur</vt:lpstr>
      <vt:lpstr>HAL, Une plate forme commune pour,</vt:lpstr>
      <vt:lpstr>Présentation PowerPoint</vt:lpstr>
      <vt:lpstr>En conclusion, </vt:lpstr>
      <vt:lpstr>Pour déposer, voire plus…</vt:lpstr>
      <vt:lpstr>HALv3</vt:lpstr>
      <vt:lpstr>Authentification cas centralisée </vt:lpstr>
      <vt:lpstr>Le CV, page chercheur</vt:lpstr>
      <vt:lpstr>Présentation PowerPoint</vt:lpstr>
      <vt:lpstr>Dépôt : nouveautés</vt:lpstr>
      <vt:lpstr>Moteur de recherche solr</vt:lpstr>
      <vt:lpstr>Administration portails et collections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Archives ouvertes et identité numérique  l’exemple de HAL</dc:title>
  <dc:creator>Agnès Magron</dc:creator>
  <cp:lastModifiedBy>sgranger1</cp:lastModifiedBy>
  <cp:revision>148</cp:revision>
  <cp:lastPrinted>2014-05-27T17:08:21Z</cp:lastPrinted>
  <dcterms:created xsi:type="dcterms:W3CDTF">2013-11-25T15:37:04Z</dcterms:created>
  <dcterms:modified xsi:type="dcterms:W3CDTF">2014-06-12T11:45:41Z</dcterms:modified>
</cp:coreProperties>
</file>